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1" r:id="rId6"/>
  </p:sldMasterIdLst>
  <p:notesMasterIdLst>
    <p:notesMasterId r:id="rId37"/>
  </p:notesMasterIdLst>
  <p:sldIdLst>
    <p:sldId id="315" r:id="rId7"/>
    <p:sldId id="364" r:id="rId8"/>
    <p:sldId id="373" r:id="rId9"/>
    <p:sldId id="312" r:id="rId10"/>
    <p:sldId id="325" r:id="rId11"/>
    <p:sldId id="311" r:id="rId12"/>
    <p:sldId id="368" r:id="rId13"/>
    <p:sldId id="376" r:id="rId14"/>
    <p:sldId id="347" r:id="rId15"/>
    <p:sldId id="355" r:id="rId16"/>
    <p:sldId id="354" r:id="rId17"/>
    <p:sldId id="352" r:id="rId18"/>
    <p:sldId id="353" r:id="rId19"/>
    <p:sldId id="349" r:id="rId20"/>
    <p:sldId id="371" r:id="rId21"/>
    <p:sldId id="369" r:id="rId22"/>
    <p:sldId id="358" r:id="rId23"/>
    <p:sldId id="370" r:id="rId24"/>
    <p:sldId id="334" r:id="rId25"/>
    <p:sldId id="365" r:id="rId26"/>
    <p:sldId id="337" r:id="rId27"/>
    <p:sldId id="339" r:id="rId28"/>
    <p:sldId id="338" r:id="rId29"/>
    <p:sldId id="340" r:id="rId30"/>
    <p:sldId id="341" r:id="rId31"/>
    <p:sldId id="342" r:id="rId32"/>
    <p:sldId id="343" r:id="rId33"/>
    <p:sldId id="367" r:id="rId34"/>
    <p:sldId id="360" r:id="rId35"/>
    <p:sldId id="363" r:id="rId36"/>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rgita Damskienė" initials="JD" lastIdx="4" clrIdx="0">
    <p:extLst>
      <p:ext uri="{19B8F6BF-5375-455C-9EA6-DF929625EA0E}">
        <p15:presenceInfo xmlns:p15="http://schemas.microsoft.com/office/powerpoint/2012/main" userId="S-1-5-21-2416330291-1858224800-1497639020-92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FEFEF"/>
    <a:srgbClr val="2D338D"/>
    <a:srgbClr val="F15B22"/>
    <a:srgbClr val="24BDC3"/>
    <a:srgbClr val="F47838"/>
    <a:srgbClr val="5C5DA9"/>
    <a:srgbClr val="A6A6D3"/>
    <a:srgbClr val="A4DCE3"/>
    <a:srgbClr val="049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8"/>
      </p:cViewPr>
      <p:guideLst>
        <p:guide orient="horz" pos="2137"/>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lsvdv-my.sharepoint.com/personal/jurgitada_stat_gov_lt/Documents/&#8222;Microsoft%20Teams&#8220;%20pokalbi&#371;%20failai/pauksciu%20indkesas_prezentacijai.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spc="20" baseline="0">
                <a:solidFill>
                  <a:schemeClr val="tx1">
                    <a:lumMod val="50000"/>
                    <a:lumOff val="50000"/>
                  </a:schemeClr>
                </a:solidFill>
                <a:latin typeface="Arial" panose="020B0604020202020204" pitchFamily="34" charset="0"/>
                <a:ea typeface="+mn-ea"/>
                <a:cs typeface="Arial" panose="020B0604020202020204" pitchFamily="34" charset="0"/>
              </a:defRPr>
            </a:pPr>
            <a:r>
              <a:rPr lang="lt-LT" sz="1600" b="1">
                <a:solidFill>
                  <a:schemeClr val="tx1"/>
                </a:solidFill>
                <a:latin typeface="Arial" panose="020B0604020202020204" pitchFamily="34" charset="0"/>
                <a:cs typeface="Arial" panose="020B0604020202020204" pitchFamily="34" charset="0"/>
              </a:rPr>
              <a:t>Sausumos ekosistemų plotai 2020 m., proc.</a:t>
            </a:r>
          </a:p>
        </c:rich>
      </c:tx>
      <c:layout>
        <c:manualLayout>
          <c:xMode val="edge"/>
          <c:yMode val="edge"/>
          <c:x val="0.14075707275232577"/>
          <c:y val="3.5273368606701938E-2"/>
        </c:manualLayout>
      </c:layout>
      <c:overlay val="0"/>
      <c:spPr>
        <a:noFill/>
        <a:ln>
          <a:noFill/>
        </a:ln>
        <a:effectLst/>
      </c:spPr>
      <c:txPr>
        <a:bodyPr rot="0" spcFirstLastPara="1" vertOverflow="ellipsis" vert="horz" wrap="square" anchor="ctr" anchorCtr="1"/>
        <a:lstStyle/>
        <a:p>
          <a:pPr>
            <a:defRPr sz="1862" b="1" i="0" u="none" strike="noStrike" kern="1200" cap="none" spc="2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lt-LT"/>
        </a:p>
      </c:txPr>
    </c:title>
    <c:autoTitleDeleted val="0"/>
    <c:plotArea>
      <c:layout/>
      <c:pieChart>
        <c:varyColors val="1"/>
        <c:ser>
          <c:idx val="0"/>
          <c:order val="0"/>
          <c:tx>
            <c:strRef>
              <c:f>Sheet1!$B$1</c:f>
              <c:strCache>
                <c:ptCount val="1"/>
                <c:pt idx="0">
                  <c:v>Sausumos ekosistemų plotai 2020m. Proc.</c:v>
                </c:pt>
              </c:strCache>
            </c:strRef>
          </c:tx>
          <c:dPt>
            <c:idx val="0"/>
            <c:bubble3D val="0"/>
            <c:spPr>
              <a:solidFill>
                <a:srgbClr val="049699"/>
              </a:solidFill>
              <a:ln w="9525" cap="flat" cmpd="sng" algn="ctr">
                <a:solidFill>
                  <a:schemeClr val="accent2">
                    <a:shade val="95000"/>
                  </a:schemeClr>
                </a:solidFill>
                <a:round/>
              </a:ln>
              <a:effectLst/>
            </c:spPr>
            <c:extLst>
              <c:ext xmlns:c16="http://schemas.microsoft.com/office/drawing/2014/chart" uri="{C3380CC4-5D6E-409C-BE32-E72D297353CC}">
                <c16:uniqueId val="{00000001-0E07-41F9-8D93-F518787F7CC8}"/>
              </c:ext>
            </c:extLst>
          </c:dPt>
          <c:dPt>
            <c:idx val="1"/>
            <c:bubble3D val="0"/>
            <c:spPr>
              <a:solidFill>
                <a:srgbClr val="3F4496"/>
              </a:solidFill>
              <a:ln w="9525" cap="flat" cmpd="sng" algn="ctr">
                <a:solidFill>
                  <a:schemeClr val="tx1"/>
                </a:solidFill>
                <a:round/>
              </a:ln>
              <a:effectLst/>
            </c:spPr>
            <c:extLst>
              <c:ext xmlns:c16="http://schemas.microsoft.com/office/drawing/2014/chart" uri="{C3380CC4-5D6E-409C-BE32-E72D297353CC}">
                <c16:uniqueId val="{00000003-0E07-41F9-8D93-F518787F7CC8}"/>
              </c:ext>
            </c:extLst>
          </c:dPt>
          <c:dPt>
            <c:idx val="2"/>
            <c:bubble3D val="0"/>
            <c:spPr>
              <a:solidFill>
                <a:srgbClr val="F15B22"/>
              </a:solidFill>
              <a:ln w="9525" cap="flat" cmpd="sng" algn="ctr">
                <a:solidFill>
                  <a:schemeClr val="tx1"/>
                </a:solidFill>
                <a:round/>
              </a:ln>
              <a:effectLst/>
            </c:spPr>
            <c:extLst>
              <c:ext xmlns:c16="http://schemas.microsoft.com/office/drawing/2014/chart" uri="{C3380CC4-5D6E-409C-BE32-E72D297353CC}">
                <c16:uniqueId val="{00000005-0E07-41F9-8D93-F518787F7CC8}"/>
              </c:ext>
            </c:extLst>
          </c:dPt>
          <c:dPt>
            <c:idx val="3"/>
            <c:bubble3D val="0"/>
            <c:spPr>
              <a:solidFill>
                <a:srgbClr val="A4DCE3"/>
              </a:solidFill>
              <a:ln w="9525" cap="flat" cmpd="sng" algn="ctr">
                <a:solidFill>
                  <a:schemeClr val="accent2">
                    <a:lumMod val="60000"/>
                    <a:shade val="95000"/>
                  </a:schemeClr>
                </a:solidFill>
                <a:round/>
              </a:ln>
              <a:effectLst/>
            </c:spPr>
            <c:extLst>
              <c:ext xmlns:c16="http://schemas.microsoft.com/office/drawing/2014/chart" uri="{C3380CC4-5D6E-409C-BE32-E72D297353CC}">
                <c16:uniqueId val="{00000007-0E07-41F9-8D93-F518787F7CC8}"/>
              </c:ext>
            </c:extLst>
          </c:dPt>
          <c:dLbls>
            <c:dLbl>
              <c:idx val="0"/>
              <c:tx>
                <c:rich>
                  <a:bodyPr/>
                  <a:lstStyle/>
                  <a:p>
                    <a:fld id="{27453C73-1354-4376-AD52-0631BB438FD3}" type="VALUE">
                      <a:rPr lang="en-US">
                        <a:solidFill>
                          <a:srgbClr val="FFFFFF"/>
                        </a:solidFill>
                      </a:rPr>
                      <a:pPr/>
                      <a:t>[VALUE]</a:t>
                    </a:fld>
                    <a:endParaRPr lang="lt-LT"/>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E07-41F9-8D93-F518787F7CC8}"/>
                </c:ext>
              </c:extLst>
            </c:dLbl>
            <c:dLbl>
              <c:idx val="1"/>
              <c:tx>
                <c:rich>
                  <a:bodyPr/>
                  <a:lstStyle/>
                  <a:p>
                    <a:fld id="{797E7899-5877-4646-9A8A-14560450EBFA}" type="VALUE">
                      <a:rPr lang="en-US">
                        <a:solidFill>
                          <a:srgbClr val="FFFFFF"/>
                        </a:solidFill>
                      </a:rPr>
                      <a:pPr/>
                      <a:t>[VALUE]</a:t>
                    </a:fld>
                    <a:endParaRPr lang="lt-LT"/>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E07-41F9-8D93-F518787F7CC8}"/>
                </c:ext>
              </c:extLst>
            </c:dLbl>
            <c:dLbl>
              <c:idx val="2"/>
              <c:tx>
                <c:rich>
                  <a:bodyPr/>
                  <a:lstStyle/>
                  <a:p>
                    <a:fld id="{FFBBB8A9-0652-436A-82AD-6EFC20826556}" type="VALUE">
                      <a:rPr lang="en-US">
                        <a:solidFill>
                          <a:srgbClr val="FFFFFF"/>
                        </a:solidFill>
                      </a:rPr>
                      <a:pPr/>
                      <a:t>[VALUE]</a:t>
                    </a:fld>
                    <a:endParaRPr lang="lt-LT"/>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E07-41F9-8D93-F518787F7CC8}"/>
                </c:ext>
              </c:extLst>
            </c:dLbl>
            <c:dLbl>
              <c:idx val="3"/>
              <c:tx>
                <c:rich>
                  <a:bodyPr/>
                  <a:lstStyle/>
                  <a:p>
                    <a:fld id="{118B1A6F-44A1-431D-A636-3A266F61E98C}" type="VALUE">
                      <a:rPr lang="en-US">
                        <a:solidFill>
                          <a:srgbClr val="FFFFFF"/>
                        </a:solidFill>
                      </a:rPr>
                      <a:pPr/>
                      <a:t>[VALUE]</a:t>
                    </a:fld>
                    <a:endParaRPr lang="lt-LT"/>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E07-41F9-8D93-F518787F7CC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lt-LT"/>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Sheet1!$A$2:$A$5</c:f>
              <c:strCache>
                <c:ptCount val="4"/>
                <c:pt idx="0">
                  <c:v>Miškas</c:v>
                </c:pt>
                <c:pt idx="1">
                  <c:v>Dirbamoji žemė</c:v>
                </c:pt>
                <c:pt idx="2">
                  <c:v>Ganyklos arba pievos</c:v>
                </c:pt>
                <c:pt idx="3">
                  <c:v>Urbanizuotos teritorijos</c:v>
                </c:pt>
              </c:strCache>
            </c:strRef>
          </c:cat>
          <c:val>
            <c:numRef>
              <c:f>Sheet1!$B$2:$B$5</c:f>
              <c:numCache>
                <c:formatCode>General</c:formatCode>
                <c:ptCount val="4"/>
                <c:pt idx="0">
                  <c:v>32.81</c:v>
                </c:pt>
                <c:pt idx="1">
                  <c:v>45.68</c:v>
                </c:pt>
                <c:pt idx="2">
                  <c:v>5.85</c:v>
                </c:pt>
                <c:pt idx="3">
                  <c:v>4.83</c:v>
                </c:pt>
              </c:numCache>
            </c:numRef>
          </c:val>
          <c:extLst>
            <c:ext xmlns:c16="http://schemas.microsoft.com/office/drawing/2014/chart" uri="{C3380CC4-5D6E-409C-BE32-E72D297353CC}">
              <c16:uniqueId val="{00000000-1F9D-4B04-AE46-27B5B98774E8}"/>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lt-LT"/>
          </a:p>
        </c:txPr>
      </c:legendEntry>
      <c:overlay val="0"/>
      <c:spPr>
        <a:noFill/>
        <a:ln>
          <a:solidFill>
            <a:srgbClr val="EFEFEF"/>
          </a:solid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lt-LT" b="1">
                <a:solidFill>
                  <a:schemeClr val="tx1"/>
                </a:solidFill>
                <a:latin typeface="Arial" panose="020B0604020202020204" pitchFamily="34" charset="0"/>
                <a:cs typeface="Arial" panose="020B0604020202020204" pitchFamily="34" charset="0"/>
              </a:rPr>
              <a:t>Ekosistemų plotai, proc.</a:t>
            </a:r>
          </a:p>
        </c:rich>
      </c:tx>
      <c:layout>
        <c:manualLayout>
          <c:xMode val="edge"/>
          <c:yMode val="edge"/>
          <c:x val="0.27964468971605894"/>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title>
    <c:autoTitleDeleted val="0"/>
    <c:plotArea>
      <c:layout/>
      <c:barChart>
        <c:barDir val="col"/>
        <c:grouping val="clustered"/>
        <c:varyColors val="0"/>
        <c:ser>
          <c:idx val="0"/>
          <c:order val="0"/>
          <c:tx>
            <c:strRef>
              <c:f>Sheet1!$B$1</c:f>
              <c:strCache>
                <c:ptCount val="1"/>
                <c:pt idx="0">
                  <c:v>2015</c:v>
                </c:pt>
              </c:strCache>
            </c:strRef>
          </c:tx>
          <c:spPr>
            <a:solidFill>
              <a:srgbClr val="3F449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Sausumos </c:v>
                </c:pt>
                <c:pt idx="1">
                  <c:v>Gėlo vandens</c:v>
                </c:pt>
                <c:pt idx="2">
                  <c:v>Jūrinės</c:v>
                </c:pt>
                <c:pt idx="3">
                  <c:v>Kita*</c:v>
                </c:pt>
              </c:strCache>
            </c:strRef>
          </c:cat>
          <c:val>
            <c:numRef>
              <c:f>Sheet1!$B$2:$B$5</c:f>
              <c:numCache>
                <c:formatCode>General</c:formatCode>
                <c:ptCount val="4"/>
                <c:pt idx="0">
                  <c:v>91.8</c:v>
                </c:pt>
                <c:pt idx="1">
                  <c:v>4.43</c:v>
                </c:pt>
                <c:pt idx="2">
                  <c:v>0.92</c:v>
                </c:pt>
                <c:pt idx="3">
                  <c:v>2.85</c:v>
                </c:pt>
              </c:numCache>
            </c:numRef>
          </c:val>
          <c:extLst>
            <c:ext xmlns:c16="http://schemas.microsoft.com/office/drawing/2014/chart" uri="{C3380CC4-5D6E-409C-BE32-E72D297353CC}">
              <c16:uniqueId val="{00000000-F7D3-4D50-BBBB-4F44C8360783}"/>
            </c:ext>
          </c:extLst>
        </c:ser>
        <c:ser>
          <c:idx val="1"/>
          <c:order val="1"/>
          <c:tx>
            <c:strRef>
              <c:f>Sheet1!$C$1</c:f>
              <c:strCache>
                <c:ptCount val="1"/>
                <c:pt idx="0">
                  <c:v>2020</c:v>
                </c:pt>
              </c:strCache>
            </c:strRef>
          </c:tx>
          <c:spPr>
            <a:solidFill>
              <a:srgbClr val="049699"/>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Sausumos </c:v>
                </c:pt>
                <c:pt idx="1">
                  <c:v>Gėlo vandens</c:v>
                </c:pt>
                <c:pt idx="2">
                  <c:v>Jūrinės</c:v>
                </c:pt>
                <c:pt idx="3">
                  <c:v>Kita*</c:v>
                </c:pt>
              </c:strCache>
            </c:strRef>
          </c:cat>
          <c:val>
            <c:numRef>
              <c:f>Sheet1!$C$2:$C$5</c:f>
              <c:numCache>
                <c:formatCode>General</c:formatCode>
                <c:ptCount val="4"/>
                <c:pt idx="0">
                  <c:v>89.47</c:v>
                </c:pt>
                <c:pt idx="1">
                  <c:v>5.23</c:v>
                </c:pt>
                <c:pt idx="2">
                  <c:v>0.92</c:v>
                </c:pt>
                <c:pt idx="3">
                  <c:v>4.38</c:v>
                </c:pt>
              </c:numCache>
            </c:numRef>
          </c:val>
          <c:extLst>
            <c:ext xmlns:c16="http://schemas.microsoft.com/office/drawing/2014/chart" uri="{C3380CC4-5D6E-409C-BE32-E72D297353CC}">
              <c16:uniqueId val="{00000001-F7D3-4D50-BBBB-4F44C8360783}"/>
            </c:ext>
          </c:extLst>
        </c:ser>
        <c:dLbls>
          <c:dLblPos val="outEnd"/>
          <c:showLegendKey val="0"/>
          <c:showVal val="1"/>
          <c:showCatName val="0"/>
          <c:showSerName val="0"/>
          <c:showPercent val="0"/>
          <c:showBubbleSize val="0"/>
        </c:dLbls>
        <c:gapWidth val="219"/>
        <c:overlap val="-27"/>
        <c:axId val="368062384"/>
        <c:axId val="368057464"/>
      </c:barChart>
      <c:catAx>
        <c:axId val="36806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crossAx val="368057464"/>
        <c:crosses val="autoZero"/>
        <c:auto val="1"/>
        <c:lblAlgn val="ctr"/>
        <c:lblOffset val="100"/>
        <c:noMultiLvlLbl val="0"/>
      </c:catAx>
      <c:valAx>
        <c:axId val="368057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368062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accent1"/>
                </a:solidFill>
                <a:latin typeface="Arial" panose="020B0604020202020204" pitchFamily="34" charset="0"/>
                <a:ea typeface="+mn-ea"/>
                <a:cs typeface="Arial" panose="020B0604020202020204" pitchFamily="34" charset="0"/>
              </a:defRPr>
            </a:pPr>
            <a:r>
              <a:rPr lang="lt-LT" b="1">
                <a:solidFill>
                  <a:schemeClr val="accent1"/>
                </a:solidFill>
                <a:latin typeface="Arial" panose="020B0604020202020204" pitchFamily="34" charset="0"/>
                <a:cs typeface="Arial" panose="020B0604020202020204" pitchFamily="34" charset="0"/>
              </a:rPr>
              <a:t>Miško būklės rodiklių svoriai </a:t>
            </a:r>
            <a:r>
              <a:rPr lang="en-US" b="1">
                <a:solidFill>
                  <a:schemeClr val="accent1"/>
                </a:solidFill>
                <a:latin typeface="Arial" panose="020B0604020202020204" pitchFamily="34" charset="0"/>
                <a:cs typeface="Arial" panose="020B0604020202020204" pitchFamily="34" charset="0"/>
              </a:rPr>
              <a:t>2021 m.</a:t>
            </a:r>
            <a:r>
              <a:rPr lang="lt-LT" b="1">
                <a:solidFill>
                  <a:schemeClr val="accent1"/>
                </a:solidFill>
                <a:latin typeface="Arial" panose="020B0604020202020204" pitchFamily="34" charset="0"/>
                <a:cs typeface="Arial" panose="020B0604020202020204" pitchFamily="34" charset="0"/>
              </a:rPr>
              <a:t>, proc.</a:t>
            </a:r>
            <a:r>
              <a:rPr lang="en-US" b="1">
                <a:solidFill>
                  <a:schemeClr val="accent1"/>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accent1"/>
              </a:solidFill>
              <a:latin typeface="Arial" panose="020B0604020202020204" pitchFamily="34" charset="0"/>
              <a:ea typeface="+mn-ea"/>
              <a:cs typeface="Arial" panose="020B0604020202020204" pitchFamily="34" charset="0"/>
            </a:defRPr>
          </a:pPr>
          <a:endParaRPr lang="lt-LT"/>
        </a:p>
      </c:txPr>
    </c:title>
    <c:autoTitleDeleted val="0"/>
    <c:plotArea>
      <c:layout/>
      <c:doughnutChart>
        <c:varyColors val="1"/>
        <c:ser>
          <c:idx val="0"/>
          <c:order val="0"/>
          <c:tx>
            <c:strRef>
              <c:f>ebi!$K$24</c:f>
              <c:strCache>
                <c:ptCount val="1"/>
                <c:pt idx="0">
                  <c:v>2021 m. </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668E-497E-8043-2DB5ADC4A5E5}"/>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668E-497E-8043-2DB5ADC4A5E5}"/>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668E-497E-8043-2DB5ADC4A5E5}"/>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668E-497E-8043-2DB5ADC4A5E5}"/>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668E-497E-8043-2DB5ADC4A5E5}"/>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668E-497E-8043-2DB5ADC4A5E5}"/>
              </c:ext>
            </c:extLst>
          </c:dPt>
          <c:dLbls>
            <c:dLbl>
              <c:idx val="0"/>
              <c:layout>
                <c:manualLayout>
                  <c:x val="-9.6560048280024142E-3"/>
                  <c:y val="-0.125270831901277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8E-497E-8043-2DB5ADC4A5E5}"/>
                </c:ext>
              </c:extLst>
            </c:dLbl>
            <c:dLbl>
              <c:idx val="1"/>
              <c:layout>
                <c:manualLayout>
                  <c:x val="3.379601689800836E-2"/>
                  <c:y val="-0.1409296858889374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68E-497E-8043-2DB5ADC4A5E5}"/>
                </c:ext>
              </c:extLst>
            </c:dLbl>
            <c:dLbl>
              <c:idx val="2"/>
              <c:layout>
                <c:manualLayout>
                  <c:x val="5.9143029571514787E-2"/>
                  <c:y val="-7.82942699382986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68E-497E-8043-2DB5ADC4A5E5}"/>
                </c:ext>
              </c:extLst>
            </c:dLbl>
            <c:dLbl>
              <c:idx val="3"/>
              <c:layout>
                <c:manualLayout>
                  <c:x val="5.431502715751358E-2"/>
                  <c:y val="5.08912754598940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68E-497E-8043-2DB5ADC4A5E5}"/>
                </c:ext>
              </c:extLst>
            </c:dLbl>
            <c:dLbl>
              <c:idx val="4"/>
              <c:layout>
                <c:manualLayout>
                  <c:x val="3.1382015691007847E-2"/>
                  <c:y val="0.1017825509197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68E-497E-8043-2DB5ADC4A5E5}"/>
                </c:ext>
              </c:extLst>
            </c:dLbl>
            <c:dLbl>
              <c:idx val="5"/>
              <c:layout>
                <c:manualLayout>
                  <c:x val="-5.4315027157513622E-2"/>
                  <c:y val="1.95735674845746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68E-497E-8043-2DB5ADC4A5E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ebi!$J$25:$J$30</c:f>
              <c:strCache>
                <c:ptCount val="6"/>
                <c:pt idx="0">
                  <c:v>Fizikinės būklės rodikliai </c:v>
                </c:pt>
                <c:pt idx="1">
                  <c:v>Cheminės būklės rodikliai</c:v>
                </c:pt>
                <c:pt idx="2">
                  <c:v>Kompozicinės būklės rodikliai</c:v>
                </c:pt>
                <c:pt idx="3">
                  <c:v>Struktūriniai rodikliai </c:v>
                </c:pt>
                <c:pt idx="4">
                  <c:v>Funkciniai rodikliai </c:v>
                </c:pt>
                <c:pt idx="5">
                  <c:v>Kraštovaizdžio  rodikliai</c:v>
                </c:pt>
              </c:strCache>
            </c:strRef>
          </c:cat>
          <c:val>
            <c:numRef>
              <c:f>ebi!$K$25:$K$30</c:f>
              <c:numCache>
                <c:formatCode>0.0</c:formatCode>
                <c:ptCount val="6"/>
                <c:pt idx="0">
                  <c:v>4.9149338374291123</c:v>
                </c:pt>
                <c:pt idx="1">
                  <c:v>3.9697542533081296</c:v>
                </c:pt>
                <c:pt idx="2">
                  <c:v>20.415879017013236</c:v>
                </c:pt>
                <c:pt idx="3">
                  <c:v>12.665406427221173</c:v>
                </c:pt>
                <c:pt idx="4">
                  <c:v>13.610586011342157</c:v>
                </c:pt>
                <c:pt idx="5">
                  <c:v>44.423440453686204</c:v>
                </c:pt>
              </c:numCache>
            </c:numRef>
          </c:val>
          <c:extLst>
            <c:ext xmlns:c16="http://schemas.microsoft.com/office/drawing/2014/chart" uri="{C3380CC4-5D6E-409C-BE32-E72D297353CC}">
              <c16:uniqueId val="{0000000C-668E-497E-8043-2DB5ADC4A5E5}"/>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Arial" panose="020B0604020202020204" pitchFamily="34" charset="0"/>
              <a:ea typeface="+mn-ea"/>
              <a:cs typeface="Arial" panose="020B0604020202020204" pitchFamily="34" charset="0"/>
            </a:defRPr>
          </a:pPr>
          <a:endParaRPr lang="lt-LT"/>
        </a:p>
      </c:txPr>
    </c:legend>
    <c:plotVisOnly val="1"/>
    <c:dispBlanksAs val="gap"/>
    <c:showDLblsOverMax val="0"/>
  </c:chart>
  <c:spPr>
    <a:noFill/>
    <a:ln>
      <a:solidFill>
        <a:schemeClr val="accent1">
          <a:alpha val="87000"/>
        </a:schemeClr>
      </a:solidFill>
    </a:ln>
    <a:effectLst/>
  </c:spPr>
  <c:txPr>
    <a:bodyPr/>
    <a:lstStyle/>
    <a:p>
      <a:pPr>
        <a:defRPr/>
      </a:pPr>
      <a:endParaRPr lang="lt-L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accent1"/>
                </a:solidFill>
                <a:latin typeface="Arial" panose="020B0604020202020204" pitchFamily="34" charset="0"/>
                <a:ea typeface="+mn-ea"/>
                <a:cs typeface="Arial" panose="020B0604020202020204" pitchFamily="34" charset="0"/>
              </a:defRPr>
            </a:pPr>
            <a:r>
              <a:rPr lang="lt-LT" b="1">
                <a:solidFill>
                  <a:schemeClr val="accent1"/>
                </a:solidFill>
                <a:latin typeface="Arial" panose="020B0604020202020204" pitchFamily="34" charset="0"/>
                <a:cs typeface="Arial" panose="020B0604020202020204" pitchFamily="34" charset="0"/>
              </a:rPr>
              <a:t>Žaliosios zonos didžiuosiuose miestuose</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lt-LT"/>
        </a:p>
      </c:txPr>
    </c:title>
    <c:autoTitleDeleted val="0"/>
    <c:plotArea>
      <c:layout/>
      <c:barChart>
        <c:barDir val="col"/>
        <c:grouping val="clustered"/>
        <c:varyColors val="0"/>
        <c:ser>
          <c:idx val="0"/>
          <c:order val="0"/>
          <c:tx>
            <c:strRef>
              <c:f>Sheet1!$B$1</c:f>
              <c:strCache>
                <c:ptCount val="1"/>
                <c:pt idx="0">
                  <c:v>2018</c:v>
                </c:pt>
              </c:strCache>
            </c:strRef>
          </c:tx>
          <c:spPr>
            <a:solidFill>
              <a:srgbClr val="3F449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Vilniaus m. sav.</c:v>
                </c:pt>
                <c:pt idx="1">
                  <c:v>Kauno m. sav.</c:v>
                </c:pt>
                <c:pt idx="2">
                  <c:v>Klaipėdos m. sav.</c:v>
                </c:pt>
                <c:pt idx="3">
                  <c:v>Panevėžio m. sav.</c:v>
                </c:pt>
                <c:pt idx="4">
                  <c:v>Šiaulių m. sav.</c:v>
                </c:pt>
                <c:pt idx="5">
                  <c:v>Alytaus m. sav</c:v>
                </c:pt>
              </c:strCache>
            </c:strRef>
          </c:cat>
          <c:val>
            <c:numRef>
              <c:f>Sheet1!$B$2:$B$7</c:f>
              <c:numCache>
                <c:formatCode>General</c:formatCode>
                <c:ptCount val="6"/>
                <c:pt idx="0">
                  <c:v>47.6</c:v>
                </c:pt>
                <c:pt idx="1">
                  <c:v>29.67</c:v>
                </c:pt>
                <c:pt idx="2">
                  <c:v>39.53</c:v>
                </c:pt>
                <c:pt idx="3">
                  <c:v>23.48</c:v>
                </c:pt>
                <c:pt idx="4">
                  <c:v>22.89</c:v>
                </c:pt>
                <c:pt idx="5">
                  <c:v>44.15</c:v>
                </c:pt>
              </c:numCache>
            </c:numRef>
          </c:val>
          <c:extLst>
            <c:ext xmlns:c16="http://schemas.microsoft.com/office/drawing/2014/chart" uri="{C3380CC4-5D6E-409C-BE32-E72D297353CC}">
              <c16:uniqueId val="{00000000-B2C3-4152-8D7B-1066DBDB8BC4}"/>
            </c:ext>
          </c:extLst>
        </c:ser>
        <c:ser>
          <c:idx val="1"/>
          <c:order val="1"/>
          <c:tx>
            <c:strRef>
              <c:f>Sheet1!$C$1</c:f>
              <c:strCache>
                <c:ptCount val="1"/>
                <c:pt idx="0">
                  <c:v>2021</c:v>
                </c:pt>
              </c:strCache>
            </c:strRef>
          </c:tx>
          <c:spPr>
            <a:solidFill>
              <a:srgbClr val="049699"/>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Vilniaus m. sav.</c:v>
                </c:pt>
                <c:pt idx="1">
                  <c:v>Kauno m. sav.</c:v>
                </c:pt>
                <c:pt idx="2">
                  <c:v>Klaipėdos m. sav.</c:v>
                </c:pt>
                <c:pt idx="3">
                  <c:v>Panevėžio m. sav.</c:v>
                </c:pt>
                <c:pt idx="4">
                  <c:v>Šiaulių m. sav.</c:v>
                </c:pt>
                <c:pt idx="5">
                  <c:v>Alytaus m. sav</c:v>
                </c:pt>
              </c:strCache>
            </c:strRef>
          </c:cat>
          <c:val>
            <c:numRef>
              <c:f>Sheet1!$C$2:$C$7</c:f>
              <c:numCache>
                <c:formatCode>General</c:formatCode>
                <c:ptCount val="6"/>
                <c:pt idx="0">
                  <c:v>47.94</c:v>
                </c:pt>
                <c:pt idx="1">
                  <c:v>29.03</c:v>
                </c:pt>
                <c:pt idx="2">
                  <c:v>38.31</c:v>
                </c:pt>
                <c:pt idx="3">
                  <c:v>24.27</c:v>
                </c:pt>
                <c:pt idx="4">
                  <c:v>23.01</c:v>
                </c:pt>
                <c:pt idx="5">
                  <c:v>45.45</c:v>
                </c:pt>
              </c:numCache>
            </c:numRef>
          </c:val>
          <c:extLst>
            <c:ext xmlns:c16="http://schemas.microsoft.com/office/drawing/2014/chart" uri="{C3380CC4-5D6E-409C-BE32-E72D297353CC}">
              <c16:uniqueId val="{00000001-B2C3-4152-8D7B-1066DBDB8BC4}"/>
            </c:ext>
          </c:extLst>
        </c:ser>
        <c:dLbls>
          <c:showLegendKey val="0"/>
          <c:showVal val="0"/>
          <c:showCatName val="0"/>
          <c:showSerName val="0"/>
          <c:showPercent val="0"/>
          <c:showBubbleSize val="0"/>
        </c:dLbls>
        <c:gapWidth val="150"/>
        <c:axId val="844433592"/>
        <c:axId val="844437552"/>
      </c:barChart>
      <c:catAx>
        <c:axId val="844433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lt-LT"/>
          </a:p>
        </c:txPr>
        <c:crossAx val="844437552"/>
        <c:crosses val="autoZero"/>
        <c:auto val="1"/>
        <c:lblAlgn val="ctr"/>
        <c:lblOffset val="100"/>
        <c:noMultiLvlLbl val="0"/>
      </c:catAx>
      <c:valAx>
        <c:axId val="8444375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lt-LT"/>
                  <a:t>Procentai</a:t>
                </a:r>
                <a:endParaRPr lang="en-US"/>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lt-L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8444335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lt-LT" sz="1862" b="1" i="0" u="none" strike="noStrike" baseline="0" dirty="0">
                <a:solidFill>
                  <a:schemeClr val="tx1"/>
                </a:solidFill>
                <a:effectLst/>
                <a:latin typeface="Arial" panose="020B0604020202020204" pitchFamily="34" charset="0"/>
                <a:cs typeface="Arial" panose="020B0604020202020204" pitchFamily="34" charset="0"/>
              </a:rPr>
              <a:t>Ne didesnio kaip 2,5 </a:t>
            </a:r>
            <a:r>
              <a:rPr lang="el-GR" sz="1862" b="1" i="0" u="none" strike="noStrike" baseline="0" dirty="0">
                <a:solidFill>
                  <a:schemeClr val="tx1"/>
                </a:solidFill>
                <a:effectLst/>
                <a:latin typeface="Arial" panose="020B0604020202020204" pitchFamily="34" charset="0"/>
                <a:cs typeface="Arial" panose="020B0604020202020204" pitchFamily="34" charset="0"/>
              </a:rPr>
              <a:t>μ</a:t>
            </a:r>
            <a:r>
              <a:rPr lang="lt-LT" sz="1862" b="1" i="0" u="none" strike="noStrike" baseline="0" dirty="0">
                <a:solidFill>
                  <a:schemeClr val="tx1"/>
                </a:solidFill>
                <a:effectLst/>
                <a:latin typeface="Arial" panose="020B0604020202020204" pitchFamily="34" charset="0"/>
                <a:cs typeface="Arial" panose="020B0604020202020204" pitchFamily="34" charset="0"/>
              </a:rPr>
              <a:t>m skersmens kietųjų dalelių koncentracija, indikatoriai </a:t>
            </a:r>
            <a:endParaRPr lang="lt-LT"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title>
    <c:autoTitleDeleted val="0"/>
    <c:plotArea>
      <c:layout/>
      <c:barChart>
        <c:barDir val="col"/>
        <c:grouping val="clustered"/>
        <c:varyColors val="0"/>
        <c:ser>
          <c:idx val="0"/>
          <c:order val="0"/>
          <c:tx>
            <c:strRef>
              <c:f>Sheet1!$B$1</c:f>
              <c:strCache>
                <c:ptCount val="1"/>
                <c:pt idx="0">
                  <c:v>Klaipėda, Šilutės pl.</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2018</c:v>
                </c:pt>
                <c:pt idx="1">
                  <c:v>2021</c:v>
                </c:pt>
              </c:numCache>
            </c:numRef>
          </c:cat>
          <c:val>
            <c:numRef>
              <c:f>Sheet1!$B$2:$B$3</c:f>
              <c:numCache>
                <c:formatCode>General</c:formatCode>
                <c:ptCount val="2"/>
                <c:pt idx="0">
                  <c:v>0.62</c:v>
                </c:pt>
                <c:pt idx="1">
                  <c:v>0.88</c:v>
                </c:pt>
              </c:numCache>
            </c:numRef>
          </c:val>
          <c:extLst>
            <c:ext xmlns:c16="http://schemas.microsoft.com/office/drawing/2014/chart" uri="{C3380CC4-5D6E-409C-BE32-E72D297353CC}">
              <c16:uniqueId val="{00000000-C091-4A03-BF7D-EE76CA7AADA9}"/>
            </c:ext>
          </c:extLst>
        </c:ser>
        <c:ser>
          <c:idx val="1"/>
          <c:order val="1"/>
          <c:tx>
            <c:strRef>
              <c:f>Sheet1!$C$1</c:f>
              <c:strCache>
                <c:ptCount val="1"/>
                <c:pt idx="0">
                  <c:v>Kauno aglomeracija</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2018</c:v>
                </c:pt>
                <c:pt idx="1">
                  <c:v>2021</c:v>
                </c:pt>
              </c:numCache>
            </c:numRef>
          </c:cat>
          <c:val>
            <c:numRef>
              <c:f>Sheet1!$C$2:$C$3</c:f>
              <c:numCache>
                <c:formatCode>General</c:formatCode>
                <c:ptCount val="2"/>
                <c:pt idx="0">
                  <c:v>0.79</c:v>
                </c:pt>
                <c:pt idx="1">
                  <c:v>0.82</c:v>
                </c:pt>
              </c:numCache>
            </c:numRef>
          </c:val>
          <c:extLst>
            <c:ext xmlns:c16="http://schemas.microsoft.com/office/drawing/2014/chart" uri="{C3380CC4-5D6E-409C-BE32-E72D297353CC}">
              <c16:uniqueId val="{00000001-C091-4A03-BF7D-EE76CA7AADA9}"/>
            </c:ext>
          </c:extLst>
        </c:ser>
        <c:ser>
          <c:idx val="2"/>
          <c:order val="2"/>
          <c:tx>
            <c:strRef>
              <c:f>Sheet1!$D$1</c:f>
              <c:strCache>
                <c:ptCount val="1"/>
                <c:pt idx="0">
                  <c:v>Kaunas, Noreikiškės</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2018</c:v>
                </c:pt>
                <c:pt idx="1">
                  <c:v>2021</c:v>
                </c:pt>
              </c:numCache>
            </c:numRef>
          </c:cat>
          <c:val>
            <c:numRef>
              <c:f>Sheet1!$D$2:$D$3</c:f>
              <c:numCache>
                <c:formatCode>General</c:formatCode>
                <c:ptCount val="2"/>
                <c:pt idx="0">
                  <c:v>0.82</c:v>
                </c:pt>
                <c:pt idx="1">
                  <c:v>0.85</c:v>
                </c:pt>
              </c:numCache>
            </c:numRef>
          </c:val>
          <c:extLst>
            <c:ext xmlns:c16="http://schemas.microsoft.com/office/drawing/2014/chart" uri="{C3380CC4-5D6E-409C-BE32-E72D297353CC}">
              <c16:uniqueId val="{00000002-C091-4A03-BF7D-EE76CA7AADA9}"/>
            </c:ext>
          </c:extLst>
        </c:ser>
        <c:ser>
          <c:idx val="3"/>
          <c:order val="3"/>
          <c:tx>
            <c:strRef>
              <c:f>Sheet1!$E$1</c:f>
              <c:strCache>
                <c:ptCount val="1"/>
                <c:pt idx="0">
                  <c:v>Kaunas, Petrašiūnai</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2018</c:v>
                </c:pt>
                <c:pt idx="1">
                  <c:v>2021</c:v>
                </c:pt>
              </c:numCache>
            </c:numRef>
          </c:cat>
          <c:val>
            <c:numRef>
              <c:f>Sheet1!$E$2:$E$3</c:f>
              <c:numCache>
                <c:formatCode>General</c:formatCode>
                <c:ptCount val="2"/>
                <c:pt idx="0">
                  <c:v>0.77</c:v>
                </c:pt>
                <c:pt idx="1">
                  <c:v>0.78</c:v>
                </c:pt>
              </c:numCache>
            </c:numRef>
          </c:val>
          <c:extLst>
            <c:ext xmlns:c16="http://schemas.microsoft.com/office/drawing/2014/chart" uri="{C3380CC4-5D6E-409C-BE32-E72D297353CC}">
              <c16:uniqueId val="{00000003-C091-4A03-BF7D-EE76CA7AADA9}"/>
            </c:ext>
          </c:extLst>
        </c:ser>
        <c:ser>
          <c:idx val="4"/>
          <c:order val="4"/>
          <c:tx>
            <c:strRef>
              <c:f>Sheet1!$F$1</c:f>
              <c:strCache>
                <c:ptCount val="1"/>
                <c:pt idx="0">
                  <c:v>Naujoji Akmenė</c:v>
                </c:pt>
              </c:strCache>
            </c:strRef>
          </c:tx>
          <c:spPr>
            <a:solidFill>
              <a:schemeClr val="accent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2018</c:v>
                </c:pt>
                <c:pt idx="1">
                  <c:v>2021</c:v>
                </c:pt>
              </c:numCache>
            </c:numRef>
          </c:cat>
          <c:val>
            <c:numRef>
              <c:f>Sheet1!$F$2:$F$3</c:f>
              <c:numCache>
                <c:formatCode>General</c:formatCode>
                <c:ptCount val="2"/>
                <c:pt idx="0">
                  <c:v>0.87</c:v>
                </c:pt>
                <c:pt idx="1">
                  <c:v>0.88</c:v>
                </c:pt>
              </c:numCache>
            </c:numRef>
          </c:val>
          <c:extLst>
            <c:ext xmlns:c16="http://schemas.microsoft.com/office/drawing/2014/chart" uri="{C3380CC4-5D6E-409C-BE32-E72D297353CC}">
              <c16:uniqueId val="{00000004-C091-4A03-BF7D-EE76CA7AADA9}"/>
            </c:ext>
          </c:extLst>
        </c:ser>
        <c:ser>
          <c:idx val="5"/>
          <c:order val="5"/>
          <c:tx>
            <c:strRef>
              <c:f>Sheet1!$G$1</c:f>
              <c:strCache>
                <c:ptCount val="1"/>
                <c:pt idx="0">
                  <c:v>Vilnius, Žirmūnai</c:v>
                </c:pt>
              </c:strCache>
            </c:strRef>
          </c:tx>
          <c:spPr>
            <a:solidFill>
              <a:schemeClr val="accent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2018</c:v>
                </c:pt>
                <c:pt idx="1">
                  <c:v>2021</c:v>
                </c:pt>
              </c:numCache>
            </c:numRef>
          </c:cat>
          <c:val>
            <c:numRef>
              <c:f>Sheet1!$G$2:$G$3</c:f>
              <c:numCache>
                <c:formatCode>General</c:formatCode>
                <c:ptCount val="2"/>
                <c:pt idx="0">
                  <c:v>0.63</c:v>
                </c:pt>
                <c:pt idx="1">
                  <c:v>0.79</c:v>
                </c:pt>
              </c:numCache>
            </c:numRef>
          </c:val>
          <c:extLst>
            <c:ext xmlns:c16="http://schemas.microsoft.com/office/drawing/2014/chart" uri="{C3380CC4-5D6E-409C-BE32-E72D297353CC}">
              <c16:uniqueId val="{00000005-C091-4A03-BF7D-EE76CA7AADA9}"/>
            </c:ext>
          </c:extLst>
        </c:ser>
        <c:dLbls>
          <c:dLblPos val="outEnd"/>
          <c:showLegendKey val="0"/>
          <c:showVal val="1"/>
          <c:showCatName val="0"/>
          <c:showSerName val="0"/>
          <c:showPercent val="0"/>
          <c:showBubbleSize val="0"/>
        </c:dLbls>
        <c:gapWidth val="150"/>
        <c:axId val="824305448"/>
        <c:axId val="824309768"/>
      </c:barChart>
      <c:catAx>
        <c:axId val="824305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824309768"/>
        <c:crosses val="autoZero"/>
        <c:auto val="1"/>
        <c:lblAlgn val="ctr"/>
        <c:lblOffset val="100"/>
        <c:noMultiLvlLbl val="0"/>
      </c:catAx>
      <c:valAx>
        <c:axId val="824309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82430544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763384241730679E-2"/>
          <c:y val="6.0394514085712656E-2"/>
          <c:w val="0.94074830493201134"/>
          <c:h val="0.69213410089558536"/>
        </c:manualLayout>
      </c:layout>
      <c:lineChart>
        <c:grouping val="standard"/>
        <c:varyColors val="0"/>
        <c:ser>
          <c:idx val="0"/>
          <c:order val="0"/>
          <c:tx>
            <c:strRef>
              <c:f>Sheet1!$D$14</c:f>
              <c:strCache>
                <c:ptCount val="1"/>
                <c:pt idx="0">
                  <c:v>Agrarinio kraštovaizdžio paukščių populiacijų indeksas</c:v>
                </c:pt>
              </c:strCache>
            </c:strRef>
          </c:tx>
          <c:spPr>
            <a:ln w="28575" cap="rnd">
              <a:solidFill>
                <a:srgbClr val="2D338D"/>
              </a:solidFill>
              <a:round/>
            </a:ln>
            <a:effectLst/>
          </c:spPr>
          <c:marker>
            <c:symbol val="circle"/>
            <c:size val="5"/>
            <c:spPr>
              <a:solidFill>
                <a:srgbClr val="2D338D"/>
              </a:solidFill>
              <a:ln w="9525">
                <a:solidFill>
                  <a:srgbClr val="2D338D"/>
                </a:solidFill>
              </a:ln>
              <a:effectLst/>
            </c:spPr>
          </c:marker>
          <c:cat>
            <c:numRef>
              <c:f>Sheet1!$C$15:$C$37</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Sheet1!$D$15:$D$37</c:f>
              <c:numCache>
                <c:formatCode>General</c:formatCode>
                <c:ptCount val="23"/>
                <c:pt idx="0">
                  <c:v>100</c:v>
                </c:pt>
                <c:pt idx="1">
                  <c:v>83.634</c:v>
                </c:pt>
                <c:pt idx="2">
                  <c:v>61.09</c:v>
                </c:pt>
                <c:pt idx="3">
                  <c:v>98.209000000000003</c:v>
                </c:pt>
                <c:pt idx="4">
                  <c:v>82.826999999999998</c:v>
                </c:pt>
                <c:pt idx="5">
                  <c:v>90.835999999999999</c:v>
                </c:pt>
                <c:pt idx="6">
                  <c:v>79.188999999999993</c:v>
                </c:pt>
                <c:pt idx="7">
                  <c:v>69.587000000000003</c:v>
                </c:pt>
                <c:pt idx="8">
                  <c:v>73.528000000000006</c:v>
                </c:pt>
                <c:pt idx="9">
                  <c:v>82.570999999999998</c:v>
                </c:pt>
                <c:pt idx="10">
                  <c:v>86.438999999999993</c:v>
                </c:pt>
                <c:pt idx="11">
                  <c:v>77.433999999999997</c:v>
                </c:pt>
                <c:pt idx="12">
                  <c:v>72.063000000000002</c:v>
                </c:pt>
                <c:pt idx="13">
                  <c:v>74.55</c:v>
                </c:pt>
                <c:pt idx="14">
                  <c:v>80.484999999999999</c:v>
                </c:pt>
                <c:pt idx="15">
                  <c:v>79.293000000000006</c:v>
                </c:pt>
                <c:pt idx="16">
                  <c:v>69.361000000000004</c:v>
                </c:pt>
                <c:pt idx="17">
                  <c:v>64.028000000000006</c:v>
                </c:pt>
                <c:pt idx="18">
                  <c:v>58.5</c:v>
                </c:pt>
                <c:pt idx="19">
                  <c:v>61.69</c:v>
                </c:pt>
                <c:pt idx="20">
                  <c:v>50.91</c:v>
                </c:pt>
                <c:pt idx="21">
                  <c:v>46.36</c:v>
                </c:pt>
                <c:pt idx="22">
                  <c:v>45.24</c:v>
                </c:pt>
              </c:numCache>
            </c:numRef>
          </c:val>
          <c:smooth val="0"/>
          <c:extLst>
            <c:ext xmlns:c16="http://schemas.microsoft.com/office/drawing/2014/chart" uri="{C3380CC4-5D6E-409C-BE32-E72D297353CC}">
              <c16:uniqueId val="{00000000-7A7A-457E-889B-12FB0B78C69D}"/>
            </c:ext>
          </c:extLst>
        </c:ser>
        <c:ser>
          <c:idx val="1"/>
          <c:order val="1"/>
          <c:tx>
            <c:strRef>
              <c:f>Sheet1!$E$14</c:f>
              <c:strCache>
                <c:ptCount val="1"/>
                <c:pt idx="0">
                  <c:v>Prastos būklės indekso riba</c:v>
                </c:pt>
              </c:strCache>
            </c:strRef>
          </c:tx>
          <c:spPr>
            <a:ln w="28575" cap="rnd">
              <a:solidFill>
                <a:srgbClr val="F15B22"/>
              </a:solidFill>
              <a:round/>
            </a:ln>
            <a:effectLst/>
          </c:spPr>
          <c:marker>
            <c:symbol val="none"/>
          </c:marker>
          <c:cat>
            <c:numRef>
              <c:f>Sheet1!$C$15:$C$37</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Sheet1!$E$15:$E$37</c:f>
              <c:numCache>
                <c:formatCode>General</c:formatCode>
                <c:ptCount val="23"/>
                <c:pt idx="0">
                  <c:v>42.76</c:v>
                </c:pt>
                <c:pt idx="1">
                  <c:v>42.76</c:v>
                </c:pt>
                <c:pt idx="2">
                  <c:v>42.76</c:v>
                </c:pt>
                <c:pt idx="3">
                  <c:v>42.76</c:v>
                </c:pt>
                <c:pt idx="4">
                  <c:v>42.76</c:v>
                </c:pt>
                <c:pt idx="5">
                  <c:v>42.76</c:v>
                </c:pt>
                <c:pt idx="6">
                  <c:v>42.76</c:v>
                </c:pt>
                <c:pt idx="7">
                  <c:v>42.76</c:v>
                </c:pt>
                <c:pt idx="8">
                  <c:v>42.76</c:v>
                </c:pt>
                <c:pt idx="9">
                  <c:v>42.76</c:v>
                </c:pt>
                <c:pt idx="10">
                  <c:v>42.76</c:v>
                </c:pt>
                <c:pt idx="11">
                  <c:v>42.76</c:v>
                </c:pt>
                <c:pt idx="12">
                  <c:v>42.76</c:v>
                </c:pt>
                <c:pt idx="13">
                  <c:v>42.76</c:v>
                </c:pt>
                <c:pt idx="14">
                  <c:v>42.76</c:v>
                </c:pt>
                <c:pt idx="15">
                  <c:v>42.76</c:v>
                </c:pt>
                <c:pt idx="16">
                  <c:v>42.76</c:v>
                </c:pt>
                <c:pt idx="17">
                  <c:v>42.76</c:v>
                </c:pt>
                <c:pt idx="18">
                  <c:v>42.76</c:v>
                </c:pt>
                <c:pt idx="19">
                  <c:v>42.76</c:v>
                </c:pt>
                <c:pt idx="20">
                  <c:v>42.76</c:v>
                </c:pt>
                <c:pt idx="21">
                  <c:v>42.76</c:v>
                </c:pt>
                <c:pt idx="22">
                  <c:v>42.76</c:v>
                </c:pt>
              </c:numCache>
            </c:numRef>
          </c:val>
          <c:smooth val="0"/>
          <c:extLst>
            <c:ext xmlns:c16="http://schemas.microsoft.com/office/drawing/2014/chart" uri="{C3380CC4-5D6E-409C-BE32-E72D297353CC}">
              <c16:uniqueId val="{00000001-7A7A-457E-889B-12FB0B78C69D}"/>
            </c:ext>
          </c:extLst>
        </c:ser>
        <c:ser>
          <c:idx val="2"/>
          <c:order val="2"/>
          <c:tx>
            <c:strRef>
              <c:f>Sheet1!$F$14</c:f>
              <c:strCache>
                <c:ptCount val="1"/>
                <c:pt idx="0">
                  <c:v>Idealios būklės indekso riba</c:v>
                </c:pt>
              </c:strCache>
            </c:strRef>
          </c:tx>
          <c:spPr>
            <a:ln w="28575" cap="rnd">
              <a:solidFill>
                <a:srgbClr val="24BDC3"/>
              </a:solidFill>
              <a:round/>
            </a:ln>
            <a:effectLst/>
          </c:spPr>
          <c:marker>
            <c:symbol val="none"/>
          </c:marker>
          <c:cat>
            <c:numRef>
              <c:f>Sheet1!$C$15:$C$37</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Sheet1!$F$15:$F$37</c:f>
              <c:numCache>
                <c:formatCode>General</c:formatCode>
                <c:ptCount val="23"/>
                <c:pt idx="0">
                  <c:v>150.49</c:v>
                </c:pt>
                <c:pt idx="1">
                  <c:v>150.49</c:v>
                </c:pt>
                <c:pt idx="2">
                  <c:v>150.49</c:v>
                </c:pt>
                <c:pt idx="3">
                  <c:v>150.49</c:v>
                </c:pt>
                <c:pt idx="4">
                  <c:v>150.49</c:v>
                </c:pt>
                <c:pt idx="5">
                  <c:v>150.49</c:v>
                </c:pt>
                <c:pt idx="6">
                  <c:v>150.49</c:v>
                </c:pt>
                <c:pt idx="7">
                  <c:v>150.49</c:v>
                </c:pt>
                <c:pt idx="8">
                  <c:v>150.49</c:v>
                </c:pt>
                <c:pt idx="9">
                  <c:v>150.49</c:v>
                </c:pt>
                <c:pt idx="10">
                  <c:v>150.49</c:v>
                </c:pt>
                <c:pt idx="11">
                  <c:v>150.49</c:v>
                </c:pt>
                <c:pt idx="12">
                  <c:v>150.49</c:v>
                </c:pt>
                <c:pt idx="13">
                  <c:v>150.49</c:v>
                </c:pt>
                <c:pt idx="14">
                  <c:v>150.49</c:v>
                </c:pt>
                <c:pt idx="15">
                  <c:v>150.49</c:v>
                </c:pt>
                <c:pt idx="16">
                  <c:v>150.49</c:v>
                </c:pt>
                <c:pt idx="17">
                  <c:v>150.49</c:v>
                </c:pt>
                <c:pt idx="18">
                  <c:v>150.49</c:v>
                </c:pt>
                <c:pt idx="19">
                  <c:v>150.49</c:v>
                </c:pt>
                <c:pt idx="20">
                  <c:v>150.49</c:v>
                </c:pt>
                <c:pt idx="21">
                  <c:v>150.49</c:v>
                </c:pt>
                <c:pt idx="22">
                  <c:v>150.49</c:v>
                </c:pt>
              </c:numCache>
            </c:numRef>
          </c:val>
          <c:smooth val="0"/>
          <c:extLst>
            <c:ext xmlns:c16="http://schemas.microsoft.com/office/drawing/2014/chart" uri="{C3380CC4-5D6E-409C-BE32-E72D297353CC}">
              <c16:uniqueId val="{00000002-7A7A-457E-889B-12FB0B78C69D}"/>
            </c:ext>
          </c:extLst>
        </c:ser>
        <c:dLbls>
          <c:showLegendKey val="0"/>
          <c:showVal val="0"/>
          <c:showCatName val="0"/>
          <c:showSerName val="0"/>
          <c:showPercent val="0"/>
          <c:showBubbleSize val="0"/>
        </c:dLbls>
        <c:marker val="1"/>
        <c:smooth val="0"/>
        <c:axId val="870435072"/>
        <c:axId val="870435400"/>
      </c:lineChart>
      <c:catAx>
        <c:axId val="870435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870435400"/>
        <c:crosses val="autoZero"/>
        <c:auto val="1"/>
        <c:lblAlgn val="ctr"/>
        <c:lblOffset val="100"/>
        <c:noMultiLvlLbl val="0"/>
      </c:catAx>
      <c:valAx>
        <c:axId val="870435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870435072"/>
        <c:crosses val="autoZero"/>
        <c:crossBetween val="between"/>
      </c:valAx>
      <c:spPr>
        <a:noFill/>
        <a:ln>
          <a:noFill/>
        </a:ln>
        <a:effectLst/>
      </c:spPr>
    </c:plotArea>
    <c:legend>
      <c:legendPos val="b"/>
      <c:layout>
        <c:manualLayout>
          <c:xMode val="edge"/>
          <c:yMode val="edge"/>
          <c:x val="1.0397550051819563E-2"/>
          <c:y val="0.87742075219486715"/>
          <c:w val="0.95623884514435697"/>
          <c:h val="0.117624044365974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lt-LT" sz="1800" b="1" noProof="0" dirty="0">
                <a:latin typeface="Arial" panose="020B0604020202020204" pitchFamily="34" charset="0"/>
                <a:cs typeface="Arial" panose="020B0604020202020204" pitchFamily="34" charset="0"/>
              </a:rPr>
              <a:t>Vidutinis suminis DOC kiekis </a:t>
            </a:r>
            <a:r>
              <a:rPr lang="en-US" sz="1800" b="1" dirty="0">
                <a:latin typeface="Arial" panose="020B0604020202020204" pitchFamily="34" charset="0"/>
                <a:cs typeface="Arial" panose="020B0604020202020204" pitchFamily="34" charset="0"/>
              </a:rPr>
              <a:t>1 ha</a:t>
            </a:r>
            <a:r>
              <a:rPr lang="lt-LT" sz="1800" b="1" dirty="0">
                <a:latin typeface="Arial" panose="020B0604020202020204" pitchFamily="34" charset="0"/>
                <a:cs typeface="Arial" panose="020B0604020202020204" pitchFamily="34" charset="0"/>
              </a:rPr>
              <a:t> 2021 m.</a:t>
            </a:r>
            <a:endParaRPr lang="en-US" sz="1800" b="1"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col"/>
        <c:grouping val="stacked"/>
        <c:varyColors val="0"/>
        <c:ser>
          <c:idx val="0"/>
          <c:order val="0"/>
          <c:tx>
            <c:strRef>
              <c:f>'DOC kiekis 1ha'!$C$2</c:f>
              <c:strCache>
                <c:ptCount val="1"/>
                <c:pt idx="0">
                  <c:v>Rodiklio reikšmė</c:v>
                </c:pt>
              </c:strCache>
            </c:strRef>
          </c:tx>
          <c:spPr>
            <a:solidFill>
              <a:srgbClr val="3F4496"/>
            </a:solidFill>
            <a:ln>
              <a:noFill/>
            </a:ln>
            <a:effectLst/>
          </c:spPr>
          <c:invertIfNegative val="0"/>
          <c:cat>
            <c:strRef>
              <c:f>'DOC kiekis 1ha'!$B$3:$B$5</c:f>
              <c:strCache>
                <c:ptCount val="3"/>
                <c:pt idx="0">
                  <c:v>Miškai</c:v>
                </c:pt>
                <c:pt idx="1">
                  <c:v>Pasėliai</c:v>
                </c:pt>
                <c:pt idx="2">
                  <c:v>Pievos</c:v>
                </c:pt>
              </c:strCache>
            </c:strRef>
          </c:cat>
          <c:val>
            <c:numRef>
              <c:f>'DOC kiekis 1ha'!$C$3:$C$5</c:f>
              <c:numCache>
                <c:formatCode>General</c:formatCode>
                <c:ptCount val="3"/>
                <c:pt idx="0">
                  <c:v>99.4</c:v>
                </c:pt>
                <c:pt idx="1">
                  <c:v>83.44</c:v>
                </c:pt>
                <c:pt idx="2">
                  <c:v>89.38</c:v>
                </c:pt>
              </c:numCache>
            </c:numRef>
          </c:val>
          <c:extLst>
            <c:ext xmlns:c16="http://schemas.microsoft.com/office/drawing/2014/chart" uri="{C3380CC4-5D6E-409C-BE32-E72D297353CC}">
              <c16:uniqueId val="{00000000-BD47-473D-A9DA-AF20FD2AF6D2}"/>
            </c:ext>
          </c:extLst>
        </c:ser>
        <c:dLbls>
          <c:showLegendKey val="0"/>
          <c:showVal val="0"/>
          <c:showCatName val="0"/>
          <c:showSerName val="0"/>
          <c:showPercent val="0"/>
          <c:showBubbleSize val="0"/>
        </c:dLbls>
        <c:gapWidth val="219"/>
        <c:overlap val="100"/>
        <c:axId val="447582640"/>
        <c:axId val="447575096"/>
      </c:barChart>
      <c:lineChart>
        <c:grouping val="standard"/>
        <c:varyColors val="0"/>
        <c:ser>
          <c:idx val="1"/>
          <c:order val="1"/>
          <c:tx>
            <c:strRef>
              <c:f>'DOC kiekis 1ha'!$D$2</c:f>
              <c:strCache>
                <c:ptCount val="1"/>
                <c:pt idx="0">
                  <c:v>Prasta būklė</c:v>
                </c:pt>
              </c:strCache>
            </c:strRef>
          </c:tx>
          <c:spPr>
            <a:ln w="28575" cap="rnd">
              <a:noFill/>
              <a:round/>
            </a:ln>
            <a:effectLst/>
          </c:spPr>
          <c:marker>
            <c:symbol val="circle"/>
            <c:size val="5"/>
            <c:spPr>
              <a:solidFill>
                <a:srgbClr val="F15B22"/>
              </a:solidFill>
              <a:ln w="9525">
                <a:noFill/>
              </a:ln>
              <a:effectLst/>
            </c:spPr>
          </c:marker>
          <c:cat>
            <c:strRef>
              <c:f>'DOC kiekis 1ha'!$B$3:$B$5</c:f>
              <c:strCache>
                <c:ptCount val="3"/>
                <c:pt idx="0">
                  <c:v>Miškai</c:v>
                </c:pt>
                <c:pt idx="1">
                  <c:v>Pasėliai</c:v>
                </c:pt>
                <c:pt idx="2">
                  <c:v>Pievos</c:v>
                </c:pt>
              </c:strCache>
            </c:strRef>
          </c:cat>
          <c:val>
            <c:numRef>
              <c:f>'DOC kiekis 1ha'!$D$3:$D$5</c:f>
              <c:numCache>
                <c:formatCode>General</c:formatCode>
                <c:ptCount val="3"/>
                <c:pt idx="0">
                  <c:v>44.96</c:v>
                </c:pt>
                <c:pt idx="1">
                  <c:v>62.72</c:v>
                </c:pt>
                <c:pt idx="2">
                  <c:v>62</c:v>
                </c:pt>
              </c:numCache>
            </c:numRef>
          </c:val>
          <c:smooth val="0"/>
          <c:extLst>
            <c:ext xmlns:c16="http://schemas.microsoft.com/office/drawing/2014/chart" uri="{C3380CC4-5D6E-409C-BE32-E72D297353CC}">
              <c16:uniqueId val="{00000001-BD47-473D-A9DA-AF20FD2AF6D2}"/>
            </c:ext>
          </c:extLst>
        </c:ser>
        <c:ser>
          <c:idx val="2"/>
          <c:order val="2"/>
          <c:tx>
            <c:strRef>
              <c:f>'DOC kiekis 1ha'!$E$2</c:f>
              <c:strCache>
                <c:ptCount val="1"/>
                <c:pt idx="0">
                  <c:v>Ideali būklė</c:v>
                </c:pt>
              </c:strCache>
            </c:strRef>
          </c:tx>
          <c:spPr>
            <a:ln w="28575" cap="rnd">
              <a:noFill/>
              <a:round/>
            </a:ln>
            <a:effectLst/>
          </c:spPr>
          <c:marker>
            <c:symbol val="circle"/>
            <c:size val="5"/>
            <c:spPr>
              <a:solidFill>
                <a:srgbClr val="049699"/>
              </a:solidFill>
              <a:ln w="9525">
                <a:noFill/>
              </a:ln>
              <a:effectLst/>
            </c:spPr>
          </c:marker>
          <c:cat>
            <c:strRef>
              <c:f>'DOC kiekis 1ha'!$B$3:$B$5</c:f>
              <c:strCache>
                <c:ptCount val="3"/>
                <c:pt idx="0">
                  <c:v>Miškai</c:v>
                </c:pt>
                <c:pt idx="1">
                  <c:v>Pasėliai</c:v>
                </c:pt>
                <c:pt idx="2">
                  <c:v>Pievos</c:v>
                </c:pt>
              </c:strCache>
            </c:strRef>
          </c:cat>
          <c:val>
            <c:numRef>
              <c:f>'DOC kiekis 1ha'!$E$3:$E$5</c:f>
              <c:numCache>
                <c:formatCode>General</c:formatCode>
                <c:ptCount val="3"/>
                <c:pt idx="0">
                  <c:v>256.56</c:v>
                </c:pt>
                <c:pt idx="1">
                  <c:v>106.92</c:v>
                </c:pt>
                <c:pt idx="2">
                  <c:v>180.95</c:v>
                </c:pt>
              </c:numCache>
            </c:numRef>
          </c:val>
          <c:smooth val="0"/>
          <c:extLst>
            <c:ext xmlns:c16="http://schemas.microsoft.com/office/drawing/2014/chart" uri="{C3380CC4-5D6E-409C-BE32-E72D297353CC}">
              <c16:uniqueId val="{00000002-BD47-473D-A9DA-AF20FD2AF6D2}"/>
            </c:ext>
          </c:extLst>
        </c:ser>
        <c:dLbls>
          <c:showLegendKey val="0"/>
          <c:showVal val="0"/>
          <c:showCatName val="0"/>
          <c:showSerName val="0"/>
          <c:showPercent val="0"/>
          <c:showBubbleSize val="0"/>
        </c:dLbls>
        <c:marker val="1"/>
        <c:smooth val="0"/>
        <c:axId val="447582640"/>
        <c:axId val="447575096"/>
      </c:lineChart>
      <c:catAx>
        <c:axId val="44758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t-LT"/>
          </a:p>
        </c:txPr>
        <c:crossAx val="447575096"/>
        <c:crosses val="autoZero"/>
        <c:auto val="1"/>
        <c:lblAlgn val="ctr"/>
        <c:lblOffset val="100"/>
        <c:noMultiLvlLbl val="0"/>
      </c:catAx>
      <c:valAx>
        <c:axId val="447575096"/>
        <c:scaling>
          <c:orientation val="minMax"/>
          <c:max val="3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lt-LT" sz="1400"/>
                  <a:t>t/ha</a:t>
                </a:r>
                <a:endParaRPr lang="en-US" sz="140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t-L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t-LT"/>
          </a:p>
        </c:txPr>
        <c:crossAx val="447582640"/>
        <c:crosses val="autoZero"/>
        <c:crossBetween val="between"/>
        <c:majorUnit val="5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lt-LT"/>
    </a:p>
  </c:txPr>
  <c:externalData r:id="rId4">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3D56B5-2FCB-4527-AE13-647616DD0775}" type="doc">
      <dgm:prSet loTypeId="urn:microsoft.com/office/officeart/2005/8/layout/arrow5" loCatId="relationship" qsTypeId="urn:microsoft.com/office/officeart/2005/8/quickstyle/simple4" qsCatId="simple" csTypeId="urn:microsoft.com/office/officeart/2005/8/colors/colorful1" csCatId="colorful" phldr="1"/>
      <dgm:spPr/>
      <dgm:t>
        <a:bodyPr/>
        <a:lstStyle/>
        <a:p>
          <a:endParaRPr lang="en-US"/>
        </a:p>
      </dgm:t>
    </dgm:pt>
    <dgm:pt modelId="{28E58759-39BF-48C0-9642-F5419468AC0B}">
      <dgm:prSet custT="1"/>
      <dgm:spPr/>
      <dgm:t>
        <a:bodyPr/>
        <a:lstStyle/>
        <a:p>
          <a:r>
            <a:rPr lang="lt-LT" sz="1200" dirty="0">
              <a:solidFill>
                <a:srgbClr val="FFFFFF"/>
              </a:solidFill>
              <a:latin typeface="Arial" panose="020B0604020202020204" pitchFamily="34" charset="0"/>
              <a:cs typeface="Arial" panose="020B0604020202020204" pitchFamily="34" charset="0"/>
            </a:rPr>
            <a:t>Lietuvos Respublikos miškų valstybės kadastras (MVK)</a:t>
          </a:r>
          <a:endParaRPr lang="en-US" sz="1200" dirty="0">
            <a:solidFill>
              <a:srgbClr val="FFFFFF"/>
            </a:solidFill>
            <a:latin typeface="Arial" panose="020B0604020202020204" pitchFamily="34" charset="0"/>
            <a:cs typeface="Arial" panose="020B0604020202020204" pitchFamily="34" charset="0"/>
          </a:endParaRPr>
        </a:p>
      </dgm:t>
    </dgm:pt>
    <dgm:pt modelId="{A03120E2-9436-4FB5-81AF-B0293342AF0C}" type="parTrans" cxnId="{A1754BF6-8620-401D-8E8D-83E1DFB335DA}">
      <dgm:prSet/>
      <dgm:spPr/>
      <dgm:t>
        <a:bodyPr/>
        <a:lstStyle/>
        <a:p>
          <a:endParaRPr lang="en-US"/>
        </a:p>
      </dgm:t>
    </dgm:pt>
    <dgm:pt modelId="{2D7E81C7-9B86-48EB-8C14-21C674B0A066}" type="sibTrans" cxnId="{A1754BF6-8620-401D-8E8D-83E1DFB335DA}">
      <dgm:prSet/>
      <dgm:spPr/>
      <dgm:t>
        <a:bodyPr/>
        <a:lstStyle/>
        <a:p>
          <a:endParaRPr lang="en-US"/>
        </a:p>
      </dgm:t>
    </dgm:pt>
    <dgm:pt modelId="{D92A80F0-D8CF-4FAB-A630-2091872A0EFF}">
      <dgm:prSet custT="1"/>
      <dgm:spPr/>
      <dgm:t>
        <a:bodyPr/>
        <a:lstStyle/>
        <a:p>
          <a:r>
            <a:rPr lang="lt-LT" sz="1200" dirty="0">
              <a:solidFill>
                <a:srgbClr val="FFFFFF"/>
              </a:solidFill>
              <a:latin typeface="Arial" panose="020B0604020202020204" pitchFamily="34" charset="0"/>
              <a:cs typeface="Arial" panose="020B0604020202020204" pitchFamily="34" charset="0"/>
            </a:rPr>
            <a:t>Nacionalinės miškų inventorizacijos (NMI) duomenys</a:t>
          </a:r>
          <a:endParaRPr lang="en-US" sz="1200" dirty="0">
            <a:solidFill>
              <a:srgbClr val="FFFFFF"/>
            </a:solidFill>
            <a:latin typeface="Arial" panose="020B0604020202020204" pitchFamily="34" charset="0"/>
            <a:cs typeface="Arial" panose="020B0604020202020204" pitchFamily="34" charset="0"/>
          </a:endParaRPr>
        </a:p>
      </dgm:t>
    </dgm:pt>
    <dgm:pt modelId="{81D3FE82-F9A0-492E-9F43-9BE86356B354}" type="parTrans" cxnId="{39D0FED6-6C8E-47C2-AB82-1DD5C2C9A8AE}">
      <dgm:prSet/>
      <dgm:spPr/>
      <dgm:t>
        <a:bodyPr/>
        <a:lstStyle/>
        <a:p>
          <a:endParaRPr lang="en-US"/>
        </a:p>
      </dgm:t>
    </dgm:pt>
    <dgm:pt modelId="{6E890175-530F-4F6B-9362-E7F5A3D9F746}" type="sibTrans" cxnId="{39D0FED6-6C8E-47C2-AB82-1DD5C2C9A8AE}">
      <dgm:prSet/>
      <dgm:spPr/>
      <dgm:t>
        <a:bodyPr/>
        <a:lstStyle/>
        <a:p>
          <a:endParaRPr lang="en-US"/>
        </a:p>
      </dgm:t>
    </dgm:pt>
    <dgm:pt modelId="{A26546C6-8658-4AD6-9478-6697C4ED4022}">
      <dgm:prSet custT="1"/>
      <dgm:spPr/>
      <dgm:t>
        <a:bodyPr/>
        <a:lstStyle/>
        <a:p>
          <a:r>
            <a:rPr lang="lt-LT" sz="1200" b="0" err="1">
              <a:solidFill>
                <a:schemeClr val="tx1"/>
              </a:solidFill>
              <a:latin typeface="Arial" panose="020B0604020202020204" pitchFamily="34" charset="0"/>
              <a:cs typeface="Arial" panose="020B0604020202020204" pitchFamily="34" charset="0"/>
            </a:rPr>
            <a:t>Georefe-rencinio</a:t>
          </a:r>
          <a:r>
            <a:rPr lang="lt-LT" sz="1200" b="0">
              <a:solidFill>
                <a:schemeClr val="tx1"/>
              </a:solidFill>
              <a:latin typeface="Arial" panose="020B0604020202020204" pitchFamily="34" charset="0"/>
              <a:cs typeface="Arial" panose="020B0604020202020204" pitchFamily="34" charset="0"/>
            </a:rPr>
            <a:t> </a:t>
          </a:r>
        </a:p>
        <a:p>
          <a:r>
            <a:rPr lang="lt-LT" sz="1200" b="0">
              <a:solidFill>
                <a:schemeClr val="tx1"/>
              </a:solidFill>
              <a:latin typeface="Arial" panose="020B0604020202020204" pitchFamily="34" charset="0"/>
              <a:cs typeface="Arial" panose="020B0604020202020204" pitchFamily="34" charset="0"/>
            </a:rPr>
            <a:t>pagrindo kadastras (GRPK</a:t>
          </a:r>
          <a:r>
            <a:rPr lang="lt-LT" sz="1200">
              <a:latin typeface="Arial" panose="020B0604020202020204" pitchFamily="34" charset="0"/>
              <a:cs typeface="Arial" panose="020B0604020202020204" pitchFamily="34" charset="0"/>
            </a:rPr>
            <a:t>)</a:t>
          </a:r>
          <a:endParaRPr lang="en-US" sz="1200">
            <a:latin typeface="Arial" panose="020B0604020202020204" pitchFamily="34" charset="0"/>
            <a:cs typeface="Arial" panose="020B0604020202020204" pitchFamily="34" charset="0"/>
          </a:endParaRPr>
        </a:p>
      </dgm:t>
    </dgm:pt>
    <dgm:pt modelId="{ADD12CAD-D2EB-4F33-A61D-34B576922BBA}" type="parTrans" cxnId="{71F551F3-7C92-4CBA-A8D7-D9FC39076CC8}">
      <dgm:prSet/>
      <dgm:spPr/>
      <dgm:t>
        <a:bodyPr/>
        <a:lstStyle/>
        <a:p>
          <a:endParaRPr lang="en-US"/>
        </a:p>
      </dgm:t>
    </dgm:pt>
    <dgm:pt modelId="{B2032953-FE5E-4E5C-8D6D-7310F97B438A}" type="sibTrans" cxnId="{71F551F3-7C92-4CBA-A8D7-D9FC39076CC8}">
      <dgm:prSet/>
      <dgm:spPr/>
      <dgm:t>
        <a:bodyPr/>
        <a:lstStyle/>
        <a:p>
          <a:endParaRPr lang="en-US"/>
        </a:p>
      </dgm:t>
    </dgm:pt>
    <dgm:pt modelId="{7C8AC78B-79D2-46D6-8143-9950A63D44A4}">
      <dgm:prSet custT="1"/>
      <dgm:spPr/>
      <dgm:t>
        <a:bodyPr/>
        <a:lstStyle/>
        <a:p>
          <a:r>
            <a:rPr lang="lt-LT" sz="1200" b="0" dirty="0">
              <a:solidFill>
                <a:srgbClr val="FFFFFF"/>
              </a:solidFill>
              <a:latin typeface="Arial" panose="020B0604020202020204" pitchFamily="34" charset="0"/>
              <a:cs typeface="Arial" panose="020B0604020202020204" pitchFamily="34" charset="0"/>
            </a:rPr>
            <a:t>Lietuvos Respublikos saugomų teritorijų valstybės kadastras (VSTT STK)</a:t>
          </a:r>
          <a:endParaRPr lang="en-US" sz="1200" b="0" dirty="0">
            <a:solidFill>
              <a:srgbClr val="FFFFFF"/>
            </a:solidFill>
            <a:latin typeface="Arial" panose="020B0604020202020204" pitchFamily="34" charset="0"/>
            <a:cs typeface="Arial" panose="020B0604020202020204" pitchFamily="34" charset="0"/>
          </a:endParaRPr>
        </a:p>
      </dgm:t>
    </dgm:pt>
    <dgm:pt modelId="{8465E7EB-2F56-4E7E-B43D-812C1CCC784F}" type="parTrans" cxnId="{7CE9CE0D-2A58-4CB4-814B-4A9AF0358D3D}">
      <dgm:prSet/>
      <dgm:spPr/>
      <dgm:t>
        <a:bodyPr/>
        <a:lstStyle/>
        <a:p>
          <a:endParaRPr lang="en-US"/>
        </a:p>
      </dgm:t>
    </dgm:pt>
    <dgm:pt modelId="{0112F1B7-F65F-46A7-B3CB-C1DDCD9BB157}" type="sibTrans" cxnId="{7CE9CE0D-2A58-4CB4-814B-4A9AF0358D3D}">
      <dgm:prSet/>
      <dgm:spPr/>
      <dgm:t>
        <a:bodyPr/>
        <a:lstStyle/>
        <a:p>
          <a:endParaRPr lang="en-US"/>
        </a:p>
      </dgm:t>
    </dgm:pt>
    <dgm:pt modelId="{FF42D3EC-C14F-4F9A-BD65-C8F39C8C4E54}">
      <dgm:prSet custT="1"/>
      <dgm:spPr/>
      <dgm:t>
        <a:bodyPr/>
        <a:lstStyle/>
        <a:p>
          <a:r>
            <a:rPr lang="lt-LT" sz="1200" dirty="0">
              <a:solidFill>
                <a:srgbClr val="FFFFFF"/>
              </a:solidFill>
              <a:latin typeface="Arial" panose="020B0604020202020204" pitchFamily="34" charset="0"/>
              <a:cs typeface="Arial" panose="020B0604020202020204" pitchFamily="34" charset="0"/>
            </a:rPr>
            <a:t>1950 m. miško žemių erdvinių duomenų rinkinys ir kiti archyviniai kartografiniai duomenys</a:t>
          </a:r>
          <a:endParaRPr lang="en-US" sz="1200" dirty="0">
            <a:solidFill>
              <a:srgbClr val="FFFFFF"/>
            </a:solidFill>
            <a:latin typeface="Arial" panose="020B0604020202020204" pitchFamily="34" charset="0"/>
            <a:cs typeface="Arial" panose="020B0604020202020204" pitchFamily="34" charset="0"/>
          </a:endParaRPr>
        </a:p>
      </dgm:t>
    </dgm:pt>
    <dgm:pt modelId="{D5E4969C-C738-492D-9FEC-77422957D484}" type="parTrans" cxnId="{13EDDD2E-0811-44BE-9F5A-563508760354}">
      <dgm:prSet/>
      <dgm:spPr/>
      <dgm:t>
        <a:bodyPr/>
        <a:lstStyle/>
        <a:p>
          <a:endParaRPr lang="en-US"/>
        </a:p>
      </dgm:t>
    </dgm:pt>
    <dgm:pt modelId="{BF34B26F-9C39-4581-AA6A-1398C31198E0}" type="sibTrans" cxnId="{13EDDD2E-0811-44BE-9F5A-563508760354}">
      <dgm:prSet/>
      <dgm:spPr/>
      <dgm:t>
        <a:bodyPr/>
        <a:lstStyle/>
        <a:p>
          <a:endParaRPr lang="en-US"/>
        </a:p>
      </dgm:t>
    </dgm:pt>
    <dgm:pt modelId="{662A2CD1-5033-4982-A825-CF42F6DE4E57}" type="pres">
      <dgm:prSet presAssocID="{443D56B5-2FCB-4527-AE13-647616DD0775}" presName="diagram" presStyleCnt="0">
        <dgm:presLayoutVars>
          <dgm:dir/>
          <dgm:resizeHandles val="exact"/>
        </dgm:presLayoutVars>
      </dgm:prSet>
      <dgm:spPr/>
    </dgm:pt>
    <dgm:pt modelId="{24A27795-0F85-4FEE-8F6A-9E03455AF345}" type="pres">
      <dgm:prSet presAssocID="{28E58759-39BF-48C0-9642-F5419468AC0B}" presName="arrow" presStyleLbl="node1" presStyleIdx="0" presStyleCnt="5" custScaleX="114039" custScaleY="114526" custRadScaleRad="100669" custRadScaleInc="-3315">
        <dgm:presLayoutVars>
          <dgm:bulletEnabled val="1"/>
        </dgm:presLayoutVars>
      </dgm:prSet>
      <dgm:spPr/>
    </dgm:pt>
    <dgm:pt modelId="{B746E3C1-FBF1-473F-8FBD-6ECAE1665AEA}" type="pres">
      <dgm:prSet presAssocID="{D92A80F0-D8CF-4FAB-A630-2091872A0EFF}" presName="arrow" presStyleLbl="node1" presStyleIdx="1" presStyleCnt="5" custScaleY="133611" custRadScaleRad="150847" custRadScaleInc="1870">
        <dgm:presLayoutVars>
          <dgm:bulletEnabled val="1"/>
        </dgm:presLayoutVars>
      </dgm:prSet>
      <dgm:spPr/>
    </dgm:pt>
    <dgm:pt modelId="{96DF6566-929B-4057-9CEB-DA9205C88464}" type="pres">
      <dgm:prSet presAssocID="{A26546C6-8658-4AD6-9478-6697C4ED4022}" presName="arrow" presStyleLbl="node1" presStyleIdx="2" presStyleCnt="5" custScaleY="103247" custRadScaleRad="109348" custRadScaleInc="-13919">
        <dgm:presLayoutVars>
          <dgm:bulletEnabled val="1"/>
        </dgm:presLayoutVars>
      </dgm:prSet>
      <dgm:spPr/>
    </dgm:pt>
    <dgm:pt modelId="{343E6AB6-00E1-48B1-9FFA-C317F8DE377E}" type="pres">
      <dgm:prSet presAssocID="{7C8AC78B-79D2-46D6-8143-9950A63D44A4}" presName="arrow" presStyleLbl="node1" presStyleIdx="3" presStyleCnt="5" custScaleX="110305" custScaleY="121731" custRadScaleRad="120313" custRadScaleInc="6047">
        <dgm:presLayoutVars>
          <dgm:bulletEnabled val="1"/>
        </dgm:presLayoutVars>
      </dgm:prSet>
      <dgm:spPr/>
    </dgm:pt>
    <dgm:pt modelId="{91083E85-AFD8-46AB-8DDE-0938241824C1}" type="pres">
      <dgm:prSet presAssocID="{FF42D3EC-C14F-4F9A-BD65-C8F39C8C4E54}" presName="arrow" presStyleLbl="node1" presStyleIdx="4" presStyleCnt="5" custScaleX="89827" custScaleY="131388" custRadScaleRad="152464" custRadScaleInc="89">
        <dgm:presLayoutVars>
          <dgm:bulletEnabled val="1"/>
        </dgm:presLayoutVars>
      </dgm:prSet>
      <dgm:spPr/>
    </dgm:pt>
  </dgm:ptLst>
  <dgm:cxnLst>
    <dgm:cxn modelId="{7CE9CE0D-2A58-4CB4-814B-4A9AF0358D3D}" srcId="{443D56B5-2FCB-4527-AE13-647616DD0775}" destId="{7C8AC78B-79D2-46D6-8143-9950A63D44A4}" srcOrd="3" destOrd="0" parTransId="{8465E7EB-2F56-4E7E-B43D-812C1CCC784F}" sibTransId="{0112F1B7-F65F-46A7-B3CB-C1DDCD9BB157}"/>
    <dgm:cxn modelId="{13EDDD2E-0811-44BE-9F5A-563508760354}" srcId="{443D56B5-2FCB-4527-AE13-647616DD0775}" destId="{FF42D3EC-C14F-4F9A-BD65-C8F39C8C4E54}" srcOrd="4" destOrd="0" parTransId="{D5E4969C-C738-492D-9FEC-77422957D484}" sibTransId="{BF34B26F-9C39-4581-AA6A-1398C31198E0}"/>
    <dgm:cxn modelId="{6AC40238-C656-4EA7-842C-6A69748A8CBE}" type="presOf" srcId="{28E58759-39BF-48C0-9642-F5419468AC0B}" destId="{24A27795-0F85-4FEE-8F6A-9E03455AF345}" srcOrd="0" destOrd="0" presId="urn:microsoft.com/office/officeart/2005/8/layout/arrow5"/>
    <dgm:cxn modelId="{98752748-9224-479C-B79A-A6E5FE1F336F}" type="presOf" srcId="{7C8AC78B-79D2-46D6-8143-9950A63D44A4}" destId="{343E6AB6-00E1-48B1-9FFA-C317F8DE377E}" srcOrd="0" destOrd="0" presId="urn:microsoft.com/office/officeart/2005/8/layout/arrow5"/>
    <dgm:cxn modelId="{4624606E-2B52-4ECA-8937-C0BF6DA41C91}" type="presOf" srcId="{D92A80F0-D8CF-4FAB-A630-2091872A0EFF}" destId="{B746E3C1-FBF1-473F-8FBD-6ECAE1665AEA}" srcOrd="0" destOrd="0" presId="urn:microsoft.com/office/officeart/2005/8/layout/arrow5"/>
    <dgm:cxn modelId="{7BD63397-0168-48E0-B8B6-9F39C12D8E7D}" type="presOf" srcId="{443D56B5-2FCB-4527-AE13-647616DD0775}" destId="{662A2CD1-5033-4982-A825-CF42F6DE4E57}" srcOrd="0" destOrd="0" presId="urn:microsoft.com/office/officeart/2005/8/layout/arrow5"/>
    <dgm:cxn modelId="{E22F53A4-9043-4998-B32C-81CDFC28DD95}" type="presOf" srcId="{A26546C6-8658-4AD6-9478-6697C4ED4022}" destId="{96DF6566-929B-4057-9CEB-DA9205C88464}" srcOrd="0" destOrd="0" presId="urn:microsoft.com/office/officeart/2005/8/layout/arrow5"/>
    <dgm:cxn modelId="{39D0FED6-6C8E-47C2-AB82-1DD5C2C9A8AE}" srcId="{443D56B5-2FCB-4527-AE13-647616DD0775}" destId="{D92A80F0-D8CF-4FAB-A630-2091872A0EFF}" srcOrd="1" destOrd="0" parTransId="{81D3FE82-F9A0-492E-9F43-9BE86356B354}" sibTransId="{6E890175-530F-4F6B-9362-E7F5A3D9F746}"/>
    <dgm:cxn modelId="{71F551F3-7C92-4CBA-A8D7-D9FC39076CC8}" srcId="{443D56B5-2FCB-4527-AE13-647616DD0775}" destId="{A26546C6-8658-4AD6-9478-6697C4ED4022}" srcOrd="2" destOrd="0" parTransId="{ADD12CAD-D2EB-4F33-A61D-34B576922BBA}" sibTransId="{B2032953-FE5E-4E5C-8D6D-7310F97B438A}"/>
    <dgm:cxn modelId="{A1754BF6-8620-401D-8E8D-83E1DFB335DA}" srcId="{443D56B5-2FCB-4527-AE13-647616DD0775}" destId="{28E58759-39BF-48C0-9642-F5419468AC0B}" srcOrd="0" destOrd="0" parTransId="{A03120E2-9436-4FB5-81AF-B0293342AF0C}" sibTransId="{2D7E81C7-9B86-48EB-8C14-21C674B0A066}"/>
    <dgm:cxn modelId="{F0CBBDFE-5D05-4CE1-BC47-C472C596FD1E}" type="presOf" srcId="{FF42D3EC-C14F-4F9A-BD65-C8F39C8C4E54}" destId="{91083E85-AFD8-46AB-8DDE-0938241824C1}" srcOrd="0" destOrd="0" presId="urn:microsoft.com/office/officeart/2005/8/layout/arrow5"/>
    <dgm:cxn modelId="{D3F0AA73-B31A-4C81-84E9-1D10F3D0793F}" type="presParOf" srcId="{662A2CD1-5033-4982-A825-CF42F6DE4E57}" destId="{24A27795-0F85-4FEE-8F6A-9E03455AF345}" srcOrd="0" destOrd="0" presId="urn:microsoft.com/office/officeart/2005/8/layout/arrow5"/>
    <dgm:cxn modelId="{618D8B2D-8F49-4AF7-ADD9-3AFA6E1861F9}" type="presParOf" srcId="{662A2CD1-5033-4982-A825-CF42F6DE4E57}" destId="{B746E3C1-FBF1-473F-8FBD-6ECAE1665AEA}" srcOrd="1" destOrd="0" presId="urn:microsoft.com/office/officeart/2005/8/layout/arrow5"/>
    <dgm:cxn modelId="{155793F8-701A-4C7C-A3B3-391144CC2632}" type="presParOf" srcId="{662A2CD1-5033-4982-A825-CF42F6DE4E57}" destId="{96DF6566-929B-4057-9CEB-DA9205C88464}" srcOrd="2" destOrd="0" presId="urn:microsoft.com/office/officeart/2005/8/layout/arrow5"/>
    <dgm:cxn modelId="{AB5C79D8-9BB8-420C-8D86-FE7560C2282F}" type="presParOf" srcId="{662A2CD1-5033-4982-A825-CF42F6DE4E57}" destId="{343E6AB6-00E1-48B1-9FFA-C317F8DE377E}" srcOrd="3" destOrd="0" presId="urn:microsoft.com/office/officeart/2005/8/layout/arrow5"/>
    <dgm:cxn modelId="{505C5D62-C44E-446C-B7A3-411C7835CB0D}" type="presParOf" srcId="{662A2CD1-5033-4982-A825-CF42F6DE4E57}" destId="{91083E85-AFD8-46AB-8DDE-0938241824C1}" srcOrd="4"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27795-0F85-4FEE-8F6A-9E03455AF345}">
      <dsp:nvSpPr>
        <dsp:cNvPr id="0" name=""/>
        <dsp:cNvSpPr/>
      </dsp:nvSpPr>
      <dsp:spPr>
        <a:xfrm>
          <a:off x="3886649" y="-170607"/>
          <a:ext cx="2160491" cy="2169717"/>
        </a:xfrm>
        <a:prstGeom prst="downArrow">
          <a:avLst>
            <a:gd name="adj1" fmla="val 50000"/>
            <a:gd name="adj2" fmla="val 35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lt-LT" sz="1200" kern="1200" dirty="0">
              <a:solidFill>
                <a:srgbClr val="FFFFFF"/>
              </a:solidFill>
              <a:latin typeface="Arial" panose="020B0604020202020204" pitchFamily="34" charset="0"/>
              <a:cs typeface="Arial" panose="020B0604020202020204" pitchFamily="34" charset="0"/>
            </a:rPr>
            <a:t>Lietuvos Respublikos miškų valstybės kadastras (MVK)</a:t>
          </a:r>
          <a:endParaRPr lang="en-US" sz="1200" kern="1200" dirty="0">
            <a:solidFill>
              <a:srgbClr val="FFFFFF"/>
            </a:solidFill>
            <a:latin typeface="Arial" panose="020B0604020202020204" pitchFamily="34" charset="0"/>
            <a:cs typeface="Arial" panose="020B0604020202020204" pitchFamily="34" charset="0"/>
          </a:endParaRPr>
        </a:p>
      </dsp:txBody>
      <dsp:txXfrm>
        <a:off x="4426772" y="-170607"/>
        <a:ext cx="1080245" cy="1791631"/>
      </dsp:txXfrm>
    </dsp:sp>
    <dsp:sp modelId="{B746E3C1-FBF1-473F-8FBD-6ECAE1665AEA}">
      <dsp:nvSpPr>
        <dsp:cNvPr id="0" name=""/>
        <dsp:cNvSpPr/>
      </dsp:nvSpPr>
      <dsp:spPr>
        <a:xfrm rot="4320000">
          <a:off x="6505577" y="597594"/>
          <a:ext cx="1894519" cy="2531286"/>
        </a:xfrm>
        <a:prstGeom prst="downArrow">
          <a:avLst>
            <a:gd name="adj1" fmla="val 50000"/>
            <a:gd name="adj2" fmla="val 35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lt-LT" sz="1200" kern="1200" dirty="0">
              <a:solidFill>
                <a:srgbClr val="FFFFFF"/>
              </a:solidFill>
              <a:latin typeface="Arial" panose="020B0604020202020204" pitchFamily="34" charset="0"/>
              <a:cs typeface="Arial" panose="020B0604020202020204" pitchFamily="34" charset="0"/>
            </a:rPr>
            <a:t>Nacionalinės miškų inventorizacijos (NMI) duomenys</a:t>
          </a:r>
          <a:endParaRPr lang="en-US" sz="1200" kern="1200" dirty="0">
            <a:solidFill>
              <a:srgbClr val="FFFFFF"/>
            </a:solidFill>
            <a:latin typeface="Arial" panose="020B0604020202020204" pitchFamily="34" charset="0"/>
            <a:cs typeface="Arial" panose="020B0604020202020204" pitchFamily="34" charset="0"/>
          </a:endParaRPr>
        </a:p>
      </dsp:txBody>
      <dsp:txXfrm rot="-5400000">
        <a:off x="6510621" y="1338382"/>
        <a:ext cx="2199745" cy="947259"/>
      </dsp:txXfrm>
    </dsp:sp>
    <dsp:sp modelId="{96DF6566-929B-4057-9CEB-DA9205C88464}">
      <dsp:nvSpPr>
        <dsp:cNvPr id="0" name=""/>
        <dsp:cNvSpPr/>
      </dsp:nvSpPr>
      <dsp:spPr>
        <a:xfrm rot="8640000">
          <a:off x="5405088" y="2877159"/>
          <a:ext cx="1894519" cy="1956034"/>
        </a:xfrm>
        <a:prstGeom prst="downArrow">
          <a:avLst>
            <a:gd name="adj1" fmla="val 50000"/>
            <a:gd name="adj2" fmla="val 35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lt-LT" sz="1200" b="0" kern="1200" err="1">
              <a:solidFill>
                <a:schemeClr val="tx1"/>
              </a:solidFill>
              <a:latin typeface="Arial" panose="020B0604020202020204" pitchFamily="34" charset="0"/>
              <a:cs typeface="Arial" panose="020B0604020202020204" pitchFamily="34" charset="0"/>
            </a:rPr>
            <a:t>Georefe-rencinio</a:t>
          </a:r>
          <a:r>
            <a:rPr lang="lt-LT" sz="1200" b="0" kern="1200">
              <a:solidFill>
                <a:schemeClr val="tx1"/>
              </a:solidFill>
              <a:latin typeface="Arial" panose="020B0604020202020204" pitchFamily="34" charset="0"/>
              <a:cs typeface="Arial" panose="020B0604020202020204" pitchFamily="34" charset="0"/>
            </a:rPr>
            <a:t> </a:t>
          </a:r>
        </a:p>
        <a:p>
          <a:pPr marL="0" lvl="0" indent="0" algn="ctr" defTabSz="533400">
            <a:lnSpc>
              <a:spcPct val="90000"/>
            </a:lnSpc>
            <a:spcBef>
              <a:spcPct val="0"/>
            </a:spcBef>
            <a:spcAft>
              <a:spcPct val="35000"/>
            </a:spcAft>
            <a:buNone/>
          </a:pPr>
          <a:r>
            <a:rPr lang="lt-LT" sz="1200" b="0" kern="1200">
              <a:solidFill>
                <a:schemeClr val="tx1"/>
              </a:solidFill>
              <a:latin typeface="Arial" panose="020B0604020202020204" pitchFamily="34" charset="0"/>
              <a:cs typeface="Arial" panose="020B0604020202020204" pitchFamily="34" charset="0"/>
            </a:rPr>
            <a:t>pagrindo kadastras (GRPK</a:t>
          </a:r>
          <a:r>
            <a:rPr lang="lt-LT" sz="1200" kern="1200">
              <a:latin typeface="Arial" panose="020B0604020202020204" pitchFamily="34" charset="0"/>
              <a:cs typeface="Arial" panose="020B0604020202020204" pitchFamily="34" charset="0"/>
            </a:rPr>
            <a:t>)</a:t>
          </a:r>
          <a:endParaRPr lang="en-US" sz="1200" kern="1200">
            <a:latin typeface="Arial" panose="020B0604020202020204" pitchFamily="34" charset="0"/>
            <a:cs typeface="Arial" panose="020B0604020202020204" pitchFamily="34" charset="0"/>
          </a:endParaRPr>
        </a:p>
      </dsp:txBody>
      <dsp:txXfrm rot="10800000">
        <a:off x="5976155" y="3177041"/>
        <a:ext cx="947259" cy="1624493"/>
      </dsp:txXfrm>
    </dsp:sp>
    <dsp:sp modelId="{343E6AB6-00E1-48B1-9FFA-C317F8DE377E}">
      <dsp:nvSpPr>
        <dsp:cNvPr id="0" name=""/>
        <dsp:cNvSpPr/>
      </dsp:nvSpPr>
      <dsp:spPr>
        <a:xfrm rot="12960000">
          <a:off x="2689831" y="2785181"/>
          <a:ext cx="2089750" cy="2306217"/>
        </a:xfrm>
        <a:prstGeom prst="downArrow">
          <a:avLst>
            <a:gd name="adj1" fmla="val 50000"/>
            <a:gd name="adj2" fmla="val 35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lt-LT" sz="1200" b="0" kern="1200" dirty="0">
              <a:solidFill>
                <a:srgbClr val="FFFFFF"/>
              </a:solidFill>
              <a:latin typeface="Arial" panose="020B0604020202020204" pitchFamily="34" charset="0"/>
              <a:cs typeface="Arial" panose="020B0604020202020204" pitchFamily="34" charset="0"/>
            </a:rPr>
            <a:t>Lietuvos Respublikos saugomų teritorijų valstybės kadastras (VSTT STK)</a:t>
          </a:r>
          <a:endParaRPr lang="en-US" sz="1200" b="0" kern="1200" dirty="0">
            <a:solidFill>
              <a:srgbClr val="FFFFFF"/>
            </a:solidFill>
            <a:latin typeface="Arial" panose="020B0604020202020204" pitchFamily="34" charset="0"/>
            <a:cs typeface="Arial" panose="020B0604020202020204" pitchFamily="34" charset="0"/>
          </a:endParaRPr>
        </a:p>
      </dsp:txBody>
      <dsp:txXfrm rot="10800000">
        <a:off x="3104790" y="3115965"/>
        <a:ext cx="1044875" cy="1940511"/>
      </dsp:txXfrm>
    </dsp:sp>
    <dsp:sp modelId="{91083E85-AFD8-46AB-8DDE-0938241824C1}">
      <dsp:nvSpPr>
        <dsp:cNvPr id="0" name=""/>
        <dsp:cNvSpPr/>
      </dsp:nvSpPr>
      <dsp:spPr>
        <a:xfrm rot="17280000">
          <a:off x="1763043" y="551023"/>
          <a:ext cx="1701790" cy="2489171"/>
        </a:xfrm>
        <a:prstGeom prst="downArrow">
          <a:avLst>
            <a:gd name="adj1" fmla="val 50000"/>
            <a:gd name="adj2" fmla="val 35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lt-LT" sz="1200" kern="1200" dirty="0">
              <a:solidFill>
                <a:srgbClr val="FFFFFF"/>
              </a:solidFill>
              <a:latin typeface="Arial" panose="020B0604020202020204" pitchFamily="34" charset="0"/>
              <a:cs typeface="Arial" panose="020B0604020202020204" pitchFamily="34" charset="0"/>
            </a:rPr>
            <a:t>1950 m. miško žemių erdvinių duomenų rinkinys ir kiti archyviniai kartografiniai duomenys</a:t>
          </a:r>
          <a:endParaRPr lang="en-US" sz="1200" kern="1200" dirty="0">
            <a:solidFill>
              <a:srgbClr val="FFFFFF"/>
            </a:solidFill>
            <a:latin typeface="Arial" panose="020B0604020202020204" pitchFamily="34" charset="0"/>
            <a:cs typeface="Arial" panose="020B0604020202020204" pitchFamily="34" charset="0"/>
          </a:endParaRPr>
        </a:p>
      </dsp:txBody>
      <dsp:txXfrm rot="5400000">
        <a:off x="1376641" y="1324145"/>
        <a:ext cx="2191358" cy="850895"/>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FD59F4-7B18-4225-B6C1-BE05858795D9}" type="datetimeFigureOut">
              <a:rPr lang="lt-LT" smtClean="0"/>
              <a:t>2024-04-05</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077664-CB68-4970-A221-5237E5591D9B}" type="slidenum">
              <a:rPr lang="lt-LT" smtClean="0"/>
              <a:t>‹#›</a:t>
            </a:fld>
            <a:endParaRPr lang="lt-LT"/>
          </a:p>
        </p:txBody>
      </p:sp>
    </p:spTree>
    <p:extLst>
      <p:ext uri="{BB962C8B-B14F-4D97-AF65-F5344CB8AC3E}">
        <p14:creationId xmlns:p14="http://schemas.microsoft.com/office/powerpoint/2010/main" val="3525246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05077664-CB68-4970-A221-5237E5591D9B}" type="slidenum">
              <a:rPr lang="lt-LT" smtClean="0"/>
              <a:t>2</a:t>
            </a:fld>
            <a:endParaRPr lang="lt-LT"/>
          </a:p>
        </p:txBody>
      </p:sp>
    </p:spTree>
    <p:extLst>
      <p:ext uri="{BB962C8B-B14F-4D97-AF65-F5344CB8AC3E}">
        <p14:creationId xmlns:p14="http://schemas.microsoft.com/office/powerpoint/2010/main" val="1214234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05077664-CB68-4970-A221-5237E5591D9B}" type="slidenum">
              <a:rPr lang="lt-LT" smtClean="0"/>
              <a:t>15</a:t>
            </a:fld>
            <a:endParaRPr lang="lt-LT"/>
          </a:p>
        </p:txBody>
      </p:sp>
    </p:spTree>
    <p:extLst>
      <p:ext uri="{BB962C8B-B14F-4D97-AF65-F5344CB8AC3E}">
        <p14:creationId xmlns:p14="http://schemas.microsoft.com/office/powerpoint/2010/main" val="791210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05077664-CB68-4970-A221-5237E5591D9B}" type="slidenum">
              <a:rPr lang="lt-LT" smtClean="0"/>
              <a:t>17</a:t>
            </a:fld>
            <a:endParaRPr lang="lt-LT"/>
          </a:p>
        </p:txBody>
      </p:sp>
    </p:spTree>
    <p:extLst>
      <p:ext uri="{BB962C8B-B14F-4D97-AF65-F5344CB8AC3E}">
        <p14:creationId xmlns:p14="http://schemas.microsoft.com/office/powerpoint/2010/main" val="1439286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05077664-CB68-4970-A221-5237E5591D9B}" type="slidenum">
              <a:rPr lang="lt-LT" smtClean="0"/>
              <a:t>19</a:t>
            </a:fld>
            <a:endParaRPr lang="lt-LT"/>
          </a:p>
        </p:txBody>
      </p:sp>
    </p:spTree>
    <p:extLst>
      <p:ext uri="{BB962C8B-B14F-4D97-AF65-F5344CB8AC3E}">
        <p14:creationId xmlns:p14="http://schemas.microsoft.com/office/powerpoint/2010/main" val="2174782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05077664-CB68-4970-A221-5237E5591D9B}" type="slidenum">
              <a:rPr lang="lt-LT" smtClean="0"/>
              <a:t>20</a:t>
            </a:fld>
            <a:endParaRPr lang="lt-LT"/>
          </a:p>
        </p:txBody>
      </p:sp>
    </p:spTree>
    <p:extLst>
      <p:ext uri="{BB962C8B-B14F-4D97-AF65-F5344CB8AC3E}">
        <p14:creationId xmlns:p14="http://schemas.microsoft.com/office/powerpoint/2010/main" val="805474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05077664-CB68-4970-A221-5237E5591D9B}" type="slidenum">
              <a:rPr lang="lt-LT" smtClean="0"/>
              <a:t>21</a:t>
            </a:fld>
            <a:endParaRPr lang="lt-LT"/>
          </a:p>
        </p:txBody>
      </p:sp>
    </p:spTree>
    <p:extLst>
      <p:ext uri="{BB962C8B-B14F-4D97-AF65-F5344CB8AC3E}">
        <p14:creationId xmlns:p14="http://schemas.microsoft.com/office/powerpoint/2010/main" val="121789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05077664-CB68-4970-A221-5237E5591D9B}" type="slidenum">
              <a:rPr lang="lt-LT" smtClean="0"/>
              <a:t>22</a:t>
            </a:fld>
            <a:endParaRPr lang="lt-LT"/>
          </a:p>
        </p:txBody>
      </p:sp>
    </p:spTree>
    <p:extLst>
      <p:ext uri="{BB962C8B-B14F-4D97-AF65-F5344CB8AC3E}">
        <p14:creationId xmlns:p14="http://schemas.microsoft.com/office/powerpoint/2010/main" val="2644444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05077664-CB68-4970-A221-5237E5591D9B}" type="slidenum">
              <a:rPr lang="lt-LT" smtClean="0"/>
              <a:t>23</a:t>
            </a:fld>
            <a:endParaRPr lang="lt-LT"/>
          </a:p>
        </p:txBody>
      </p:sp>
    </p:spTree>
    <p:extLst>
      <p:ext uri="{BB962C8B-B14F-4D97-AF65-F5344CB8AC3E}">
        <p14:creationId xmlns:p14="http://schemas.microsoft.com/office/powerpoint/2010/main" val="704748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05077664-CB68-4970-A221-5237E5591D9B}" type="slidenum">
              <a:rPr lang="lt-LT" smtClean="0"/>
              <a:t>24</a:t>
            </a:fld>
            <a:endParaRPr lang="lt-LT"/>
          </a:p>
        </p:txBody>
      </p:sp>
    </p:spTree>
    <p:extLst>
      <p:ext uri="{BB962C8B-B14F-4D97-AF65-F5344CB8AC3E}">
        <p14:creationId xmlns:p14="http://schemas.microsoft.com/office/powerpoint/2010/main" val="1801083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05077664-CB68-4970-A221-5237E5591D9B}" type="slidenum">
              <a:rPr lang="lt-LT" smtClean="0"/>
              <a:t>25</a:t>
            </a:fld>
            <a:endParaRPr lang="lt-LT"/>
          </a:p>
        </p:txBody>
      </p:sp>
    </p:spTree>
    <p:extLst>
      <p:ext uri="{BB962C8B-B14F-4D97-AF65-F5344CB8AC3E}">
        <p14:creationId xmlns:p14="http://schemas.microsoft.com/office/powerpoint/2010/main" val="611327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05077664-CB68-4970-A221-5237E5591D9B}" type="slidenum">
              <a:rPr lang="lt-LT" smtClean="0"/>
              <a:t>26</a:t>
            </a:fld>
            <a:endParaRPr lang="lt-LT"/>
          </a:p>
        </p:txBody>
      </p:sp>
    </p:spTree>
    <p:extLst>
      <p:ext uri="{BB962C8B-B14F-4D97-AF65-F5344CB8AC3E}">
        <p14:creationId xmlns:p14="http://schemas.microsoft.com/office/powerpoint/2010/main" val="417764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05077664-CB68-4970-A221-5237E5591D9B}" type="slidenum">
              <a:rPr lang="lt-LT" smtClean="0"/>
              <a:t>3</a:t>
            </a:fld>
            <a:endParaRPr lang="lt-LT"/>
          </a:p>
        </p:txBody>
      </p:sp>
    </p:spTree>
    <p:extLst>
      <p:ext uri="{BB962C8B-B14F-4D97-AF65-F5344CB8AC3E}">
        <p14:creationId xmlns:p14="http://schemas.microsoft.com/office/powerpoint/2010/main" val="1936951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05077664-CB68-4970-A221-5237E5591D9B}" type="slidenum">
              <a:rPr lang="lt-LT" smtClean="0"/>
              <a:t>27</a:t>
            </a:fld>
            <a:endParaRPr lang="lt-LT"/>
          </a:p>
        </p:txBody>
      </p:sp>
    </p:spTree>
    <p:extLst>
      <p:ext uri="{BB962C8B-B14F-4D97-AF65-F5344CB8AC3E}">
        <p14:creationId xmlns:p14="http://schemas.microsoft.com/office/powerpoint/2010/main" val="2907091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05077664-CB68-4970-A221-5237E5591D9B}" type="slidenum">
              <a:rPr lang="lt-LT" smtClean="0"/>
              <a:t>28</a:t>
            </a:fld>
            <a:endParaRPr lang="lt-LT"/>
          </a:p>
        </p:txBody>
      </p:sp>
    </p:spTree>
    <p:extLst>
      <p:ext uri="{BB962C8B-B14F-4D97-AF65-F5344CB8AC3E}">
        <p14:creationId xmlns:p14="http://schemas.microsoft.com/office/powerpoint/2010/main" val="3919815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a:t>Galima nuorodas atidaryti ir parodyti kas kaip ir kur yra</a:t>
            </a:r>
          </a:p>
        </p:txBody>
      </p:sp>
      <p:sp>
        <p:nvSpPr>
          <p:cNvPr id="4" name="Slide Number Placeholder 3"/>
          <p:cNvSpPr>
            <a:spLocks noGrp="1"/>
          </p:cNvSpPr>
          <p:nvPr>
            <p:ph type="sldNum" sz="quarter" idx="5"/>
          </p:nvPr>
        </p:nvSpPr>
        <p:spPr/>
        <p:txBody>
          <a:bodyPr/>
          <a:lstStyle/>
          <a:p>
            <a:fld id="{05077664-CB68-4970-A221-5237E5591D9B}" type="slidenum">
              <a:rPr lang="lt-LT" smtClean="0"/>
              <a:t>29</a:t>
            </a:fld>
            <a:endParaRPr lang="lt-LT"/>
          </a:p>
        </p:txBody>
      </p:sp>
    </p:spTree>
    <p:extLst>
      <p:ext uri="{BB962C8B-B14F-4D97-AF65-F5344CB8AC3E}">
        <p14:creationId xmlns:p14="http://schemas.microsoft.com/office/powerpoint/2010/main" val="40788754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05077664-CB68-4970-A221-5237E5591D9B}" type="slidenum">
              <a:rPr lang="lt-LT" smtClean="0"/>
              <a:t>30</a:t>
            </a:fld>
            <a:endParaRPr lang="lt-LT"/>
          </a:p>
        </p:txBody>
      </p:sp>
    </p:spTree>
    <p:extLst>
      <p:ext uri="{BB962C8B-B14F-4D97-AF65-F5344CB8AC3E}">
        <p14:creationId xmlns:p14="http://schemas.microsoft.com/office/powerpoint/2010/main" val="3350530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05077664-CB68-4970-A221-5237E5591D9B}" type="slidenum">
              <a:rPr lang="lt-LT" smtClean="0"/>
              <a:t>4</a:t>
            </a:fld>
            <a:endParaRPr lang="lt-LT"/>
          </a:p>
        </p:txBody>
      </p:sp>
    </p:spTree>
    <p:extLst>
      <p:ext uri="{BB962C8B-B14F-4D97-AF65-F5344CB8AC3E}">
        <p14:creationId xmlns:p14="http://schemas.microsoft.com/office/powerpoint/2010/main" val="2249507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05077664-CB68-4970-A221-5237E5591D9B}" type="slidenum">
              <a:rPr lang="lt-LT" smtClean="0"/>
              <a:t>5</a:t>
            </a:fld>
            <a:endParaRPr lang="lt-LT"/>
          </a:p>
        </p:txBody>
      </p:sp>
    </p:spTree>
    <p:extLst>
      <p:ext uri="{BB962C8B-B14F-4D97-AF65-F5344CB8AC3E}">
        <p14:creationId xmlns:p14="http://schemas.microsoft.com/office/powerpoint/2010/main" val="3884247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05077664-CB68-4970-A221-5237E5591D9B}" type="slidenum">
              <a:rPr lang="lt-LT" smtClean="0"/>
              <a:t>6</a:t>
            </a:fld>
            <a:endParaRPr lang="lt-LT"/>
          </a:p>
        </p:txBody>
      </p:sp>
    </p:spTree>
    <p:extLst>
      <p:ext uri="{BB962C8B-B14F-4D97-AF65-F5344CB8AC3E}">
        <p14:creationId xmlns:p14="http://schemas.microsoft.com/office/powerpoint/2010/main" val="196575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05077664-CB68-4970-A221-5237E5591D9B}" type="slidenum">
              <a:rPr lang="lt-LT" smtClean="0"/>
              <a:t>7</a:t>
            </a:fld>
            <a:endParaRPr lang="lt-LT"/>
          </a:p>
        </p:txBody>
      </p:sp>
    </p:spTree>
    <p:extLst>
      <p:ext uri="{BB962C8B-B14F-4D97-AF65-F5344CB8AC3E}">
        <p14:creationId xmlns:p14="http://schemas.microsoft.com/office/powerpoint/2010/main" val="1222244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05077664-CB68-4970-A221-5237E5591D9B}" type="slidenum">
              <a:rPr lang="lt-LT" smtClean="0"/>
              <a:t>9</a:t>
            </a:fld>
            <a:endParaRPr lang="lt-LT"/>
          </a:p>
        </p:txBody>
      </p:sp>
    </p:spTree>
    <p:extLst>
      <p:ext uri="{BB962C8B-B14F-4D97-AF65-F5344CB8AC3E}">
        <p14:creationId xmlns:p14="http://schemas.microsoft.com/office/powerpoint/2010/main" val="1300471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05077664-CB68-4970-A221-5237E5591D9B}" type="slidenum">
              <a:rPr lang="lt-LT" smtClean="0"/>
              <a:t>10</a:t>
            </a:fld>
            <a:endParaRPr lang="lt-LT"/>
          </a:p>
        </p:txBody>
      </p:sp>
    </p:spTree>
    <p:extLst>
      <p:ext uri="{BB962C8B-B14F-4D97-AF65-F5344CB8AC3E}">
        <p14:creationId xmlns:p14="http://schemas.microsoft.com/office/powerpoint/2010/main" val="3368207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05077664-CB68-4970-A221-5237E5591D9B}" type="slidenum">
              <a:rPr lang="lt-LT" smtClean="0"/>
              <a:t>12</a:t>
            </a:fld>
            <a:endParaRPr lang="lt-LT"/>
          </a:p>
        </p:txBody>
      </p:sp>
    </p:spTree>
    <p:extLst>
      <p:ext uri="{BB962C8B-B14F-4D97-AF65-F5344CB8AC3E}">
        <p14:creationId xmlns:p14="http://schemas.microsoft.com/office/powerpoint/2010/main" val="40487389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1"/>
      </p:bgRef>
    </p:bg>
    <p:spTree>
      <p:nvGrpSpPr>
        <p:cNvPr id="1" name=""/>
        <p:cNvGrpSpPr/>
        <p:nvPr/>
      </p:nvGrpSpPr>
      <p:grpSpPr>
        <a:xfrm>
          <a:off x="0" y="0"/>
          <a:ext cx="0" cy="0"/>
          <a:chOff x="0" y="0"/>
          <a:chExt cx="0" cy="0"/>
        </a:xfrm>
      </p:grpSpPr>
      <p:pic>
        <p:nvPicPr>
          <p:cNvPr id="7" name="Picture 6" descr="Graphical user interface&#10;&#10;Description automatically generated with low confidence">
            <a:extLst>
              <a:ext uri="{FF2B5EF4-FFF2-40B4-BE49-F238E27FC236}">
                <a16:creationId xmlns:a16="http://schemas.microsoft.com/office/drawing/2014/main" id="{319B23CB-B7EF-41BF-A664-05E64C06B6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806" y="5245779"/>
            <a:ext cx="1739107" cy="850396"/>
          </a:xfrm>
          <a:prstGeom prst="rect">
            <a:avLst/>
          </a:prstGeom>
        </p:spPr>
      </p:pic>
      <p:cxnSp>
        <p:nvCxnSpPr>
          <p:cNvPr id="8" name="Straight Connector 7">
            <a:extLst>
              <a:ext uri="{FF2B5EF4-FFF2-40B4-BE49-F238E27FC236}">
                <a16:creationId xmlns:a16="http://schemas.microsoft.com/office/drawing/2014/main" id="{B7DB55B7-B19C-4D00-BC9D-506084D38BAE}"/>
              </a:ext>
            </a:extLst>
          </p:cNvPr>
          <p:cNvCxnSpPr>
            <a:cxnSpLocks/>
          </p:cNvCxnSpPr>
          <p:nvPr userDrawn="1"/>
        </p:nvCxnSpPr>
        <p:spPr>
          <a:xfrm>
            <a:off x="3056031" y="5245867"/>
            <a:ext cx="0" cy="850221"/>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descr="Icon&#10;&#10;Description automatically generated">
            <a:extLst>
              <a:ext uri="{FF2B5EF4-FFF2-40B4-BE49-F238E27FC236}">
                <a16:creationId xmlns:a16="http://schemas.microsoft.com/office/drawing/2014/main" id="{E97E02D3-E466-4F68-AA78-5DA2809AE1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9525" y="177196"/>
            <a:ext cx="1039091" cy="478924"/>
          </a:xfrm>
          <a:prstGeom prst="rect">
            <a:avLst/>
          </a:prstGeom>
        </p:spPr>
      </p:pic>
    </p:spTree>
    <p:extLst>
      <p:ext uri="{BB962C8B-B14F-4D97-AF65-F5344CB8AC3E}">
        <p14:creationId xmlns:p14="http://schemas.microsoft.com/office/powerpoint/2010/main" val="24292482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E4829-110B-49CC-A11B-1A7AE9D62FA6}"/>
              </a:ext>
            </a:extLst>
          </p:cNvPr>
          <p:cNvSpPr>
            <a:spLocks noGrp="1"/>
          </p:cNvSpPr>
          <p:nvPr>
            <p:ph type="title"/>
          </p:nvPr>
        </p:nvSpPr>
        <p:spPr>
          <a:xfrm>
            <a:off x="839788" y="618836"/>
            <a:ext cx="3932237" cy="1438564"/>
          </a:xfrm>
        </p:spPr>
        <p:txBody>
          <a:bodyPr anchor="b">
            <a:normAutofit/>
          </a:bodyPr>
          <a:lstStyle>
            <a:lvl1pPr>
              <a:defRPr sz="2800"/>
            </a:lvl1pPr>
          </a:lstStyle>
          <a:p>
            <a:r>
              <a:rPr lang="en-US"/>
              <a:t>Click to edit Master title style</a:t>
            </a:r>
            <a:endParaRPr lang="lt-LT"/>
          </a:p>
        </p:txBody>
      </p:sp>
      <p:sp>
        <p:nvSpPr>
          <p:cNvPr id="3" name="Content Placeholder 2">
            <a:extLst>
              <a:ext uri="{FF2B5EF4-FFF2-40B4-BE49-F238E27FC236}">
                <a16:creationId xmlns:a16="http://schemas.microsoft.com/office/drawing/2014/main" id="{0D48BDDB-31AF-AE4D-9749-36304F260FEF}"/>
              </a:ext>
            </a:extLst>
          </p:cNvPr>
          <p:cNvSpPr>
            <a:spLocks noGrp="1"/>
          </p:cNvSpPr>
          <p:nvPr>
            <p:ph idx="1"/>
          </p:nvPr>
        </p:nvSpPr>
        <p:spPr>
          <a:xfrm>
            <a:off x="5183188" y="1079785"/>
            <a:ext cx="6172200" cy="4873625"/>
          </a:xfrm>
        </p:spPr>
        <p:txBody>
          <a:bodyPr>
            <a:normAutofit/>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a:extLst>
              <a:ext uri="{FF2B5EF4-FFF2-40B4-BE49-F238E27FC236}">
                <a16:creationId xmlns:a16="http://schemas.microsoft.com/office/drawing/2014/main" id="{91B4FA29-8578-3539-B9E6-7DC238E504A5}"/>
              </a:ext>
            </a:extLst>
          </p:cNvPr>
          <p:cNvSpPr>
            <a:spLocks noGrp="1"/>
          </p:cNvSpPr>
          <p:nvPr>
            <p:ph type="body" sz="half" idx="2"/>
          </p:nvPr>
        </p:nvSpPr>
        <p:spPr>
          <a:xfrm>
            <a:off x="839788" y="214976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6424DD-F429-59D3-9574-35D524A68E45}"/>
              </a:ext>
            </a:extLst>
          </p:cNvPr>
          <p:cNvSpPr>
            <a:spLocks noGrp="1"/>
          </p:cNvSpPr>
          <p:nvPr>
            <p:ph type="dt" sz="half" idx="10"/>
          </p:nvPr>
        </p:nvSpPr>
        <p:spPr/>
        <p:txBody>
          <a:bodyPr/>
          <a:lstStyle/>
          <a:p>
            <a:r>
              <a:rPr lang="lt-LT"/>
              <a:t>2024-04-09</a:t>
            </a:r>
          </a:p>
        </p:txBody>
      </p:sp>
      <p:sp>
        <p:nvSpPr>
          <p:cNvPr id="7" name="Slide Number Placeholder 6">
            <a:extLst>
              <a:ext uri="{FF2B5EF4-FFF2-40B4-BE49-F238E27FC236}">
                <a16:creationId xmlns:a16="http://schemas.microsoft.com/office/drawing/2014/main" id="{D0F17C0B-9286-210C-8F5D-E6024C2D10B0}"/>
              </a:ext>
            </a:extLst>
          </p:cNvPr>
          <p:cNvSpPr>
            <a:spLocks noGrp="1"/>
          </p:cNvSpPr>
          <p:nvPr>
            <p:ph type="sldNum" sz="quarter" idx="12"/>
          </p:nvPr>
        </p:nvSpPr>
        <p:spPr/>
        <p:txBody>
          <a:bodyPr/>
          <a:lstStyle/>
          <a:p>
            <a:fld id="{3371771D-F660-431A-8233-71E7CC6AA6B3}" type="slidenum">
              <a:rPr lang="lt-LT" smtClean="0"/>
              <a:t>‹#›</a:t>
            </a:fld>
            <a:endParaRPr lang="lt-LT"/>
          </a:p>
        </p:txBody>
      </p:sp>
      <p:sp>
        <p:nvSpPr>
          <p:cNvPr id="10" name="Footer Placeholder 6">
            <a:extLst>
              <a:ext uri="{FF2B5EF4-FFF2-40B4-BE49-F238E27FC236}">
                <a16:creationId xmlns:a16="http://schemas.microsoft.com/office/drawing/2014/main" id="{04B90ADA-7038-4360-AA62-5F81B11EBC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r>
              <a:rPr lang="lt-LT"/>
              <a:t>Lietuvos ekosistemos ir jų būklė – eksperimentinė statistika</a:t>
            </a:r>
          </a:p>
        </p:txBody>
      </p:sp>
    </p:spTree>
    <p:extLst>
      <p:ext uri="{BB962C8B-B14F-4D97-AF65-F5344CB8AC3E}">
        <p14:creationId xmlns:p14="http://schemas.microsoft.com/office/powerpoint/2010/main" val="1146197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30548-4DEF-CA17-AD66-7EB7D2A6511F}"/>
              </a:ext>
            </a:extLst>
          </p:cNvPr>
          <p:cNvSpPr>
            <a:spLocks noGrp="1"/>
          </p:cNvSpPr>
          <p:nvPr>
            <p:ph type="title"/>
          </p:nvPr>
        </p:nvSpPr>
        <p:spPr>
          <a:xfrm>
            <a:off x="839788" y="655782"/>
            <a:ext cx="3932237" cy="1401618"/>
          </a:xfrm>
        </p:spPr>
        <p:txBody>
          <a:bodyPr anchor="b">
            <a:normAutofit/>
          </a:bodyPr>
          <a:lstStyle>
            <a:lvl1pPr>
              <a:defRPr sz="2800"/>
            </a:lvl1pPr>
          </a:lstStyle>
          <a:p>
            <a:r>
              <a:rPr lang="en-US"/>
              <a:t>Click to edit Master title style</a:t>
            </a:r>
            <a:endParaRPr lang="lt-LT"/>
          </a:p>
        </p:txBody>
      </p:sp>
      <p:sp>
        <p:nvSpPr>
          <p:cNvPr id="3" name="Picture Placeholder 2">
            <a:extLst>
              <a:ext uri="{FF2B5EF4-FFF2-40B4-BE49-F238E27FC236}">
                <a16:creationId xmlns:a16="http://schemas.microsoft.com/office/drawing/2014/main" id="{7F5139A7-F169-AD1B-4C32-E14E9C878E35}"/>
              </a:ext>
            </a:extLst>
          </p:cNvPr>
          <p:cNvSpPr>
            <a:spLocks noGrp="1"/>
          </p:cNvSpPr>
          <p:nvPr>
            <p:ph type="pic" idx="1"/>
          </p:nvPr>
        </p:nvSpPr>
        <p:spPr>
          <a:xfrm>
            <a:off x="5183188" y="978189"/>
            <a:ext cx="6172200" cy="49885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a:extLst>
              <a:ext uri="{FF2B5EF4-FFF2-40B4-BE49-F238E27FC236}">
                <a16:creationId xmlns:a16="http://schemas.microsoft.com/office/drawing/2014/main" id="{3F9B04FA-3C2F-EB34-AAAC-61B4A765DC48}"/>
              </a:ext>
            </a:extLst>
          </p:cNvPr>
          <p:cNvSpPr>
            <a:spLocks noGrp="1"/>
          </p:cNvSpPr>
          <p:nvPr>
            <p:ph type="body" sz="half" idx="2"/>
          </p:nvPr>
        </p:nvSpPr>
        <p:spPr>
          <a:xfrm>
            <a:off x="839788" y="215510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A316C-6BE7-DD08-53B8-304A7071417B}"/>
              </a:ext>
            </a:extLst>
          </p:cNvPr>
          <p:cNvSpPr>
            <a:spLocks noGrp="1"/>
          </p:cNvSpPr>
          <p:nvPr>
            <p:ph type="dt" sz="half" idx="10"/>
          </p:nvPr>
        </p:nvSpPr>
        <p:spPr/>
        <p:txBody>
          <a:bodyPr/>
          <a:lstStyle/>
          <a:p>
            <a:r>
              <a:rPr lang="lt-LT"/>
              <a:t>2024-04-09</a:t>
            </a:r>
          </a:p>
        </p:txBody>
      </p:sp>
      <p:sp>
        <p:nvSpPr>
          <p:cNvPr id="7" name="Slide Number Placeholder 6">
            <a:extLst>
              <a:ext uri="{FF2B5EF4-FFF2-40B4-BE49-F238E27FC236}">
                <a16:creationId xmlns:a16="http://schemas.microsoft.com/office/drawing/2014/main" id="{D931DFF2-12AA-08AC-A6DF-2CF309271C28}"/>
              </a:ext>
            </a:extLst>
          </p:cNvPr>
          <p:cNvSpPr>
            <a:spLocks noGrp="1"/>
          </p:cNvSpPr>
          <p:nvPr>
            <p:ph type="sldNum" sz="quarter" idx="12"/>
          </p:nvPr>
        </p:nvSpPr>
        <p:spPr/>
        <p:txBody>
          <a:bodyPr/>
          <a:lstStyle/>
          <a:p>
            <a:fld id="{3371771D-F660-431A-8233-71E7CC6AA6B3}" type="slidenum">
              <a:rPr lang="lt-LT" smtClean="0"/>
              <a:t>‹#›</a:t>
            </a:fld>
            <a:endParaRPr lang="lt-LT"/>
          </a:p>
        </p:txBody>
      </p:sp>
      <p:sp>
        <p:nvSpPr>
          <p:cNvPr id="10" name="Footer Placeholder 6">
            <a:extLst>
              <a:ext uri="{FF2B5EF4-FFF2-40B4-BE49-F238E27FC236}">
                <a16:creationId xmlns:a16="http://schemas.microsoft.com/office/drawing/2014/main" id="{3506BF4F-18A2-4D00-84B2-8A0335700E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r>
              <a:rPr lang="lt-LT"/>
              <a:t>Lietuvos ekosistemos ir jų būklė – eksperimentinė statistika</a:t>
            </a:r>
          </a:p>
        </p:txBody>
      </p:sp>
    </p:spTree>
    <p:extLst>
      <p:ext uri="{BB962C8B-B14F-4D97-AF65-F5344CB8AC3E}">
        <p14:creationId xmlns:p14="http://schemas.microsoft.com/office/powerpoint/2010/main" val="583440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DDDB2DA1-4107-871E-BE88-250E48BA3143}"/>
              </a:ext>
            </a:extLst>
          </p:cNvPr>
          <p:cNvSpPr>
            <a:spLocks noGrp="1"/>
          </p:cNvSpPr>
          <p:nvPr>
            <p:ph type="body" orient="vert" idx="1"/>
          </p:nvPr>
        </p:nvSpPr>
        <p:spPr>
          <a:xfrm>
            <a:off x="838200" y="1917985"/>
            <a:ext cx="105156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9FCF88FF-B5BE-D814-29FA-407BCB4AF074}"/>
              </a:ext>
            </a:extLst>
          </p:cNvPr>
          <p:cNvSpPr>
            <a:spLocks noGrp="1"/>
          </p:cNvSpPr>
          <p:nvPr>
            <p:ph type="dt" sz="half" idx="10"/>
          </p:nvPr>
        </p:nvSpPr>
        <p:spPr/>
        <p:txBody>
          <a:bodyPr/>
          <a:lstStyle/>
          <a:p>
            <a:r>
              <a:rPr lang="lt-LT"/>
              <a:t>2024-04-09</a:t>
            </a:r>
          </a:p>
        </p:txBody>
      </p:sp>
      <p:sp>
        <p:nvSpPr>
          <p:cNvPr id="6" name="Slide Number Placeholder 5">
            <a:extLst>
              <a:ext uri="{FF2B5EF4-FFF2-40B4-BE49-F238E27FC236}">
                <a16:creationId xmlns:a16="http://schemas.microsoft.com/office/drawing/2014/main" id="{8BCC98EE-F24C-7C94-93FC-075C493B4C82}"/>
              </a:ext>
            </a:extLst>
          </p:cNvPr>
          <p:cNvSpPr>
            <a:spLocks noGrp="1"/>
          </p:cNvSpPr>
          <p:nvPr>
            <p:ph type="sldNum" sz="quarter" idx="12"/>
          </p:nvPr>
        </p:nvSpPr>
        <p:spPr/>
        <p:txBody>
          <a:bodyPr/>
          <a:lstStyle/>
          <a:p>
            <a:fld id="{3371771D-F660-431A-8233-71E7CC6AA6B3}" type="slidenum">
              <a:rPr lang="lt-LT" smtClean="0"/>
              <a:t>‹#›</a:t>
            </a:fld>
            <a:endParaRPr lang="lt-LT"/>
          </a:p>
        </p:txBody>
      </p:sp>
      <p:sp>
        <p:nvSpPr>
          <p:cNvPr id="10" name="Title 1">
            <a:extLst>
              <a:ext uri="{FF2B5EF4-FFF2-40B4-BE49-F238E27FC236}">
                <a16:creationId xmlns:a16="http://schemas.microsoft.com/office/drawing/2014/main" id="{A444FD7C-BFEE-43F4-BC5C-5AA5132F226C}"/>
              </a:ext>
            </a:extLst>
          </p:cNvPr>
          <p:cNvSpPr>
            <a:spLocks noGrp="1"/>
          </p:cNvSpPr>
          <p:nvPr>
            <p:ph type="title"/>
          </p:nvPr>
        </p:nvSpPr>
        <p:spPr>
          <a:xfrm>
            <a:off x="838200" y="734400"/>
            <a:ext cx="10515600" cy="1080000"/>
          </a:xfrm>
        </p:spPr>
        <p:txBody>
          <a:bodyPr>
            <a:normAutofit/>
          </a:bodyPr>
          <a:lstStyle>
            <a:lvl1pPr>
              <a:defRPr sz="2800"/>
            </a:lvl1pPr>
          </a:lstStyle>
          <a:p>
            <a:r>
              <a:rPr lang="en-US"/>
              <a:t>Click to edit Master title style</a:t>
            </a:r>
            <a:endParaRPr lang="lt-LT"/>
          </a:p>
        </p:txBody>
      </p:sp>
      <p:sp>
        <p:nvSpPr>
          <p:cNvPr id="9" name="Footer Placeholder 6">
            <a:extLst>
              <a:ext uri="{FF2B5EF4-FFF2-40B4-BE49-F238E27FC236}">
                <a16:creationId xmlns:a16="http://schemas.microsoft.com/office/drawing/2014/main" id="{7580D796-D130-4B06-9DA1-5463762F4D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r>
              <a:rPr lang="lt-LT"/>
              <a:t>Lietuvos ekosistemos ir jų būklė – eksperimentinė statistika</a:t>
            </a:r>
          </a:p>
        </p:txBody>
      </p:sp>
    </p:spTree>
    <p:extLst>
      <p:ext uri="{BB962C8B-B14F-4D97-AF65-F5344CB8AC3E}">
        <p14:creationId xmlns:p14="http://schemas.microsoft.com/office/powerpoint/2010/main" val="564112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C84DC5-6F08-004B-A6CA-283644D2FA0A}"/>
              </a:ext>
            </a:extLst>
          </p:cNvPr>
          <p:cNvSpPr>
            <a:spLocks noGrp="1"/>
          </p:cNvSpPr>
          <p:nvPr>
            <p:ph type="title" orient="vert"/>
          </p:nvPr>
        </p:nvSpPr>
        <p:spPr>
          <a:xfrm>
            <a:off x="8724900" y="812795"/>
            <a:ext cx="2628900" cy="5456527"/>
          </a:xfrm>
        </p:spPr>
        <p:txBody>
          <a:bodyPr vert="eaVert">
            <a:normAutofit/>
          </a:bodyPr>
          <a:lstStyle>
            <a:lvl1pPr>
              <a:defRPr sz="3200"/>
            </a:lvl1pPr>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D3A9B528-020C-F76C-954A-C8698F430923}"/>
              </a:ext>
            </a:extLst>
          </p:cNvPr>
          <p:cNvSpPr>
            <a:spLocks noGrp="1"/>
          </p:cNvSpPr>
          <p:nvPr>
            <p:ph type="body" orient="vert" idx="1"/>
          </p:nvPr>
        </p:nvSpPr>
        <p:spPr>
          <a:xfrm>
            <a:off x="838200" y="812795"/>
            <a:ext cx="7734300" cy="54565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F29B4F27-19C5-06A4-944A-346CD60449CE}"/>
              </a:ext>
            </a:extLst>
          </p:cNvPr>
          <p:cNvSpPr>
            <a:spLocks noGrp="1"/>
          </p:cNvSpPr>
          <p:nvPr>
            <p:ph type="dt" sz="half" idx="10"/>
          </p:nvPr>
        </p:nvSpPr>
        <p:spPr/>
        <p:txBody>
          <a:bodyPr/>
          <a:lstStyle/>
          <a:p>
            <a:r>
              <a:rPr lang="lt-LT"/>
              <a:t>2024-04-09</a:t>
            </a:r>
          </a:p>
        </p:txBody>
      </p:sp>
      <p:sp>
        <p:nvSpPr>
          <p:cNvPr id="6" name="Slide Number Placeholder 5">
            <a:extLst>
              <a:ext uri="{FF2B5EF4-FFF2-40B4-BE49-F238E27FC236}">
                <a16:creationId xmlns:a16="http://schemas.microsoft.com/office/drawing/2014/main" id="{FBFFB5C5-C114-4C52-AED9-B4A09F0CE27B}"/>
              </a:ext>
            </a:extLst>
          </p:cNvPr>
          <p:cNvSpPr>
            <a:spLocks noGrp="1"/>
          </p:cNvSpPr>
          <p:nvPr>
            <p:ph type="sldNum" sz="quarter" idx="12"/>
          </p:nvPr>
        </p:nvSpPr>
        <p:spPr/>
        <p:txBody>
          <a:bodyPr/>
          <a:lstStyle/>
          <a:p>
            <a:fld id="{3371771D-F660-431A-8233-71E7CC6AA6B3}" type="slidenum">
              <a:rPr lang="lt-LT" smtClean="0"/>
              <a:t>‹#›</a:t>
            </a:fld>
            <a:endParaRPr lang="lt-LT"/>
          </a:p>
        </p:txBody>
      </p:sp>
      <p:sp>
        <p:nvSpPr>
          <p:cNvPr id="9" name="Footer Placeholder 6">
            <a:extLst>
              <a:ext uri="{FF2B5EF4-FFF2-40B4-BE49-F238E27FC236}">
                <a16:creationId xmlns:a16="http://schemas.microsoft.com/office/drawing/2014/main" id="{AC454909-946A-4FF0-A653-AE2C1CC94E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r>
              <a:rPr lang="lt-LT"/>
              <a:t>Lietuvos ekosistemos ir jų būklė – eksperimentinė statistika</a:t>
            </a:r>
          </a:p>
        </p:txBody>
      </p:sp>
    </p:spTree>
    <p:extLst>
      <p:ext uri="{BB962C8B-B14F-4D97-AF65-F5344CB8AC3E}">
        <p14:creationId xmlns:p14="http://schemas.microsoft.com/office/powerpoint/2010/main" val="3187248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02A38"/>
        </a:solidFill>
        <a:effectLst/>
      </p:bgPr>
    </p:bg>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5F70073A-2836-4294-B777-76C3B51A68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41312" y="1799452"/>
            <a:ext cx="5188788" cy="2391547"/>
          </a:xfrm>
          <a:prstGeom prst="rect">
            <a:avLst/>
          </a:prstGeom>
        </p:spPr>
      </p:pic>
      <p:pic>
        <p:nvPicPr>
          <p:cNvPr id="8" name="Picture 7" descr="Graphical user interface&#10;&#10;Description automatically generated with low confidence">
            <a:extLst>
              <a:ext uri="{FF2B5EF4-FFF2-40B4-BE49-F238E27FC236}">
                <a16:creationId xmlns:a16="http://schemas.microsoft.com/office/drawing/2014/main" id="{25CDC308-4205-41D2-845A-BBC65D5983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9806" y="5245779"/>
            <a:ext cx="1739107" cy="850396"/>
          </a:xfrm>
          <a:prstGeom prst="rect">
            <a:avLst/>
          </a:prstGeom>
        </p:spPr>
      </p:pic>
      <p:cxnSp>
        <p:nvCxnSpPr>
          <p:cNvPr id="9" name="Straight Connector 8">
            <a:extLst>
              <a:ext uri="{FF2B5EF4-FFF2-40B4-BE49-F238E27FC236}">
                <a16:creationId xmlns:a16="http://schemas.microsoft.com/office/drawing/2014/main" id="{841D1B0D-B065-4008-8DD0-271205D26AAD}"/>
              </a:ext>
            </a:extLst>
          </p:cNvPr>
          <p:cNvCxnSpPr>
            <a:cxnSpLocks/>
          </p:cNvCxnSpPr>
          <p:nvPr userDrawn="1"/>
        </p:nvCxnSpPr>
        <p:spPr>
          <a:xfrm>
            <a:off x="3056031" y="5245867"/>
            <a:ext cx="0" cy="850221"/>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0493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40917-A814-46CA-A61A-910041ADA8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a:extLst>
              <a:ext uri="{FF2B5EF4-FFF2-40B4-BE49-F238E27FC236}">
                <a16:creationId xmlns:a16="http://schemas.microsoft.com/office/drawing/2014/main" id="{60521657-DEA0-420E-BA41-6F924B4A22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FDC729C-F9C4-43F8-AF31-30F961B40A69}"/>
              </a:ext>
            </a:extLst>
          </p:cNvPr>
          <p:cNvSpPr>
            <a:spLocks noGrp="1"/>
          </p:cNvSpPr>
          <p:nvPr>
            <p:ph type="dt" sz="half" idx="10"/>
          </p:nvPr>
        </p:nvSpPr>
        <p:spPr/>
        <p:txBody>
          <a:bodyPr/>
          <a:lstStyle/>
          <a:p>
            <a:r>
              <a:rPr lang="lt-LT"/>
              <a:t>2024-04-09</a:t>
            </a:r>
          </a:p>
        </p:txBody>
      </p:sp>
      <p:sp>
        <p:nvSpPr>
          <p:cNvPr id="5" name="Footer Placeholder 4">
            <a:extLst>
              <a:ext uri="{FF2B5EF4-FFF2-40B4-BE49-F238E27FC236}">
                <a16:creationId xmlns:a16="http://schemas.microsoft.com/office/drawing/2014/main" id="{7B834AB7-10FE-40E5-9EF9-AA0368127EAA}"/>
              </a:ext>
            </a:extLst>
          </p:cNvPr>
          <p:cNvSpPr>
            <a:spLocks noGrp="1"/>
          </p:cNvSpPr>
          <p:nvPr>
            <p:ph type="ftr" sz="quarter" idx="11"/>
          </p:nvPr>
        </p:nvSpPr>
        <p:spPr/>
        <p:txBody>
          <a:bodyPr/>
          <a:lstStyle/>
          <a:p>
            <a:r>
              <a:rPr lang="lt-LT"/>
              <a:t>Lietuvos ekosistemos ir jų būklė – eksperimentinė statistika</a:t>
            </a:r>
          </a:p>
        </p:txBody>
      </p:sp>
      <p:sp>
        <p:nvSpPr>
          <p:cNvPr id="6" name="Slide Number Placeholder 5">
            <a:extLst>
              <a:ext uri="{FF2B5EF4-FFF2-40B4-BE49-F238E27FC236}">
                <a16:creationId xmlns:a16="http://schemas.microsoft.com/office/drawing/2014/main" id="{7143F3F0-BB89-4794-B08E-6B850A1F4FD3}"/>
              </a:ext>
            </a:extLst>
          </p:cNvPr>
          <p:cNvSpPr>
            <a:spLocks noGrp="1"/>
          </p:cNvSpPr>
          <p:nvPr>
            <p:ph type="sldNum" sz="quarter" idx="12"/>
          </p:nvPr>
        </p:nvSpPr>
        <p:spPr/>
        <p:txBody>
          <a:bodyPr/>
          <a:lstStyle/>
          <a:p>
            <a:fld id="{00C8F6E4-200E-40BF-9E6F-586FA76C4697}" type="slidenum">
              <a:rPr lang="lt-LT" smtClean="0"/>
              <a:t>‹#›</a:t>
            </a:fld>
            <a:endParaRPr lang="lt-LT"/>
          </a:p>
        </p:txBody>
      </p:sp>
      <p:pic>
        <p:nvPicPr>
          <p:cNvPr id="9" name="Picture 8" descr="Icon&#10;&#10;Description automatically generated">
            <a:extLst>
              <a:ext uri="{FF2B5EF4-FFF2-40B4-BE49-F238E27FC236}">
                <a16:creationId xmlns:a16="http://schemas.microsoft.com/office/drawing/2014/main" id="{DAF8D840-55BE-4B6B-8A28-794115934A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9525" y="214438"/>
            <a:ext cx="1044000" cy="481187"/>
          </a:xfrm>
          <a:prstGeom prst="rect">
            <a:avLst/>
          </a:prstGeom>
        </p:spPr>
      </p:pic>
      <p:pic>
        <p:nvPicPr>
          <p:cNvPr id="10" name="Picture 9">
            <a:extLst>
              <a:ext uri="{FF2B5EF4-FFF2-40B4-BE49-F238E27FC236}">
                <a16:creationId xmlns:a16="http://schemas.microsoft.com/office/drawing/2014/main" id="{C1E8D20F-46DD-49EB-9B53-7838C80095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2000" y="0"/>
            <a:ext cx="1440000" cy="910062"/>
          </a:xfrm>
          <a:prstGeom prst="rect">
            <a:avLst/>
          </a:prstGeom>
        </p:spPr>
      </p:pic>
    </p:spTree>
    <p:extLst>
      <p:ext uri="{BB962C8B-B14F-4D97-AF65-F5344CB8AC3E}">
        <p14:creationId xmlns:p14="http://schemas.microsoft.com/office/powerpoint/2010/main" val="2633276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15D9-25EC-4A52-A197-14E2E5A58240}"/>
              </a:ext>
            </a:extLst>
          </p:cNvPr>
          <p:cNvSpPr>
            <a:spLocks noGrp="1"/>
          </p:cNvSpPr>
          <p:nvPr>
            <p:ph type="title"/>
          </p:nvPr>
        </p:nvSpPr>
        <p:spPr/>
        <p:txBody>
          <a:bodyPr/>
          <a:lstStyle>
            <a:lvl1pPr>
              <a:defRPr sz="3200">
                <a:solidFill>
                  <a:srgbClr val="FFFFFF"/>
                </a:solidFill>
                <a:latin typeface="Arial" panose="020B0604020202020204" pitchFamily="34" charset="0"/>
                <a:cs typeface="Arial" panose="020B0604020202020204" pitchFamily="34" charset="0"/>
              </a:defRPr>
            </a:lvl1pPr>
          </a:lstStyle>
          <a:p>
            <a:r>
              <a:rPr lang="en-US"/>
              <a:t>Click to edit Master title style</a:t>
            </a:r>
            <a:endParaRPr lang="lt-LT"/>
          </a:p>
        </p:txBody>
      </p:sp>
      <p:sp>
        <p:nvSpPr>
          <p:cNvPr id="3" name="Content Placeholder 2">
            <a:extLst>
              <a:ext uri="{FF2B5EF4-FFF2-40B4-BE49-F238E27FC236}">
                <a16:creationId xmlns:a16="http://schemas.microsoft.com/office/drawing/2014/main" id="{86FE4ABB-CC8C-4F53-9160-A2386AF9F00D}"/>
              </a:ext>
            </a:extLst>
          </p:cNvPr>
          <p:cNvSpPr>
            <a:spLocks noGrp="1"/>
          </p:cNvSpPr>
          <p:nvPr>
            <p:ph idx="1"/>
          </p:nvPr>
        </p:nvSpPr>
        <p:spPr/>
        <p:txBody>
          <a:bodyPr/>
          <a:lstStyle>
            <a:lvl1pPr>
              <a:defRPr>
                <a:solidFill>
                  <a:srgbClr val="FFFFFF"/>
                </a:solidFill>
                <a:latin typeface="Arial" panose="020B0604020202020204" pitchFamily="34" charset="0"/>
                <a:cs typeface="Arial" panose="020B0604020202020204" pitchFamily="34" charset="0"/>
              </a:defRPr>
            </a:lvl1pPr>
            <a:lvl2pPr>
              <a:defRPr>
                <a:solidFill>
                  <a:srgbClr val="FFFFFF"/>
                </a:solidFill>
                <a:latin typeface="Arial" panose="020B0604020202020204" pitchFamily="34" charset="0"/>
                <a:cs typeface="Arial" panose="020B0604020202020204" pitchFamily="34" charset="0"/>
              </a:defRPr>
            </a:lvl2pPr>
            <a:lvl3pPr>
              <a:defRPr>
                <a:solidFill>
                  <a:srgbClr val="FFFFFF"/>
                </a:solidFill>
                <a:latin typeface="Arial" panose="020B0604020202020204" pitchFamily="34" charset="0"/>
                <a:cs typeface="Arial" panose="020B0604020202020204" pitchFamily="34" charset="0"/>
              </a:defRPr>
            </a:lvl3pPr>
            <a:lvl4pPr>
              <a:defRPr>
                <a:solidFill>
                  <a:srgbClr val="FFFFFF"/>
                </a:solidFill>
                <a:latin typeface="Arial" panose="020B0604020202020204" pitchFamily="34" charset="0"/>
                <a:cs typeface="Arial" panose="020B0604020202020204" pitchFamily="34" charset="0"/>
              </a:defRPr>
            </a:lvl4pPr>
            <a:lvl5pPr>
              <a:defRPr>
                <a:solidFill>
                  <a:srgbClr val="FFFFFF"/>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F326E269-F883-4068-B95F-D948A4CCB423}"/>
              </a:ext>
            </a:extLst>
          </p:cNvPr>
          <p:cNvSpPr>
            <a:spLocks noGrp="1"/>
          </p:cNvSpPr>
          <p:nvPr>
            <p:ph type="dt" sz="half" idx="10"/>
          </p:nvPr>
        </p:nvSpPr>
        <p:spPr/>
        <p:txBody>
          <a:bodyPr/>
          <a:lstStyle/>
          <a:p>
            <a:r>
              <a:rPr lang="lt-LT"/>
              <a:t>2024-04-09</a:t>
            </a:r>
          </a:p>
        </p:txBody>
      </p:sp>
      <p:sp>
        <p:nvSpPr>
          <p:cNvPr id="5" name="Footer Placeholder 4">
            <a:extLst>
              <a:ext uri="{FF2B5EF4-FFF2-40B4-BE49-F238E27FC236}">
                <a16:creationId xmlns:a16="http://schemas.microsoft.com/office/drawing/2014/main" id="{24167244-7AC1-4231-B983-7A28D5359B3F}"/>
              </a:ext>
            </a:extLst>
          </p:cNvPr>
          <p:cNvSpPr>
            <a:spLocks noGrp="1"/>
          </p:cNvSpPr>
          <p:nvPr>
            <p:ph type="ftr" sz="quarter" idx="11"/>
          </p:nvPr>
        </p:nvSpPr>
        <p:spPr/>
        <p:txBody>
          <a:bodyPr/>
          <a:lstStyle/>
          <a:p>
            <a:r>
              <a:rPr lang="lt-LT"/>
              <a:t>Lietuvos ekosistemos ir jų būklė – eksperimentinė statistika</a:t>
            </a:r>
          </a:p>
        </p:txBody>
      </p:sp>
      <p:sp>
        <p:nvSpPr>
          <p:cNvPr id="6" name="Slide Number Placeholder 5">
            <a:extLst>
              <a:ext uri="{FF2B5EF4-FFF2-40B4-BE49-F238E27FC236}">
                <a16:creationId xmlns:a16="http://schemas.microsoft.com/office/drawing/2014/main" id="{5EAD5DB3-42AE-4DEE-84B7-EA2781FD9826}"/>
              </a:ext>
            </a:extLst>
          </p:cNvPr>
          <p:cNvSpPr>
            <a:spLocks noGrp="1"/>
          </p:cNvSpPr>
          <p:nvPr>
            <p:ph type="sldNum" sz="quarter" idx="12"/>
          </p:nvPr>
        </p:nvSpPr>
        <p:spPr/>
        <p:txBody>
          <a:bodyPr/>
          <a:lstStyle/>
          <a:p>
            <a:fld id="{00C8F6E4-200E-40BF-9E6F-586FA76C4697}" type="slidenum">
              <a:rPr lang="lt-LT" smtClean="0"/>
              <a:t>‹#›</a:t>
            </a:fld>
            <a:endParaRPr lang="lt-LT"/>
          </a:p>
        </p:txBody>
      </p:sp>
      <p:pic>
        <p:nvPicPr>
          <p:cNvPr id="7" name="Picture 6" descr="Icon&#10;&#10;Description automatically generated">
            <a:extLst>
              <a:ext uri="{FF2B5EF4-FFF2-40B4-BE49-F238E27FC236}">
                <a16:creationId xmlns:a16="http://schemas.microsoft.com/office/drawing/2014/main" id="{660EE33C-FF41-4A7F-8E78-6C2B6B3C24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9525" y="214438"/>
            <a:ext cx="1044000" cy="481187"/>
          </a:xfrm>
          <a:prstGeom prst="rect">
            <a:avLst/>
          </a:prstGeom>
        </p:spPr>
      </p:pic>
      <p:pic>
        <p:nvPicPr>
          <p:cNvPr id="8" name="Picture 7">
            <a:extLst>
              <a:ext uri="{FF2B5EF4-FFF2-40B4-BE49-F238E27FC236}">
                <a16:creationId xmlns:a16="http://schemas.microsoft.com/office/drawing/2014/main" id="{89A24316-13EE-4914-8BDB-136550CDE2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2000" y="0"/>
            <a:ext cx="1440000" cy="910062"/>
          </a:xfrm>
          <a:prstGeom prst="rect">
            <a:avLst/>
          </a:prstGeom>
        </p:spPr>
      </p:pic>
    </p:spTree>
    <p:extLst>
      <p:ext uri="{BB962C8B-B14F-4D97-AF65-F5344CB8AC3E}">
        <p14:creationId xmlns:p14="http://schemas.microsoft.com/office/powerpoint/2010/main" val="3619240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Nuotrauka formoj">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4FF4C-C4A1-096A-22F2-84C29BB6C66A}"/>
              </a:ext>
            </a:extLst>
          </p:cNvPr>
          <p:cNvSpPr>
            <a:spLocks noGrp="1"/>
          </p:cNvSpPr>
          <p:nvPr>
            <p:ph type="ctrTitle"/>
          </p:nvPr>
        </p:nvSpPr>
        <p:spPr>
          <a:xfrm>
            <a:off x="609599" y="1473199"/>
            <a:ext cx="5054601" cy="2419123"/>
          </a:xfrm>
        </p:spPr>
        <p:txBody>
          <a:bodyPr anchor="t">
            <a:normAutofit/>
          </a:bodyPr>
          <a:lstStyle>
            <a:lvl1pPr algn="l">
              <a:defRPr sz="3200">
                <a:solidFill>
                  <a:srgbClr val="FFFFFF"/>
                </a:solidFill>
              </a:defRPr>
            </a:lvl1pPr>
          </a:lstStyle>
          <a:p>
            <a:r>
              <a:rPr lang="en-US"/>
              <a:t>Click to edit Master title style</a:t>
            </a:r>
            <a:endParaRPr lang="lt-LT"/>
          </a:p>
        </p:txBody>
      </p:sp>
      <p:sp>
        <p:nvSpPr>
          <p:cNvPr id="3" name="Subtitle 2">
            <a:extLst>
              <a:ext uri="{FF2B5EF4-FFF2-40B4-BE49-F238E27FC236}">
                <a16:creationId xmlns:a16="http://schemas.microsoft.com/office/drawing/2014/main" id="{9568A6E4-5F69-4831-9832-43F028DFD835}"/>
              </a:ext>
            </a:extLst>
          </p:cNvPr>
          <p:cNvSpPr>
            <a:spLocks noGrp="1"/>
          </p:cNvSpPr>
          <p:nvPr>
            <p:ph type="subTitle" idx="1"/>
          </p:nvPr>
        </p:nvSpPr>
        <p:spPr>
          <a:xfrm>
            <a:off x="609599" y="3892323"/>
            <a:ext cx="5054601" cy="890134"/>
          </a:xfrm>
        </p:spPr>
        <p:txBody>
          <a:bodyPr/>
          <a:lstStyle>
            <a:lvl1pPr marL="0" indent="0" algn="l">
              <a:buNone/>
              <a:defRPr sz="24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26" name="Freeform: Shape 25">
            <a:extLst>
              <a:ext uri="{FF2B5EF4-FFF2-40B4-BE49-F238E27FC236}">
                <a16:creationId xmlns:a16="http://schemas.microsoft.com/office/drawing/2014/main" id="{19EFE731-058B-9827-B011-9E045DA48339}"/>
              </a:ext>
            </a:extLst>
          </p:cNvPr>
          <p:cNvSpPr txBox="1">
            <a:spLocks/>
          </p:cNvSpPr>
          <p:nvPr/>
        </p:nvSpPr>
        <p:spPr>
          <a:xfrm>
            <a:off x="7703110" y="1376218"/>
            <a:ext cx="2516104" cy="2516104"/>
          </a:xfrm>
          <a:custGeom>
            <a:avLst/>
            <a:gdLst>
              <a:gd name="connsiteX0" fmla="*/ 0 w 2516104"/>
              <a:gd name="connsiteY0" fmla="*/ 0 h 2516104"/>
              <a:gd name="connsiteX1" fmla="*/ 2516104 w 2516104"/>
              <a:gd name="connsiteY1" fmla="*/ 0 h 2516104"/>
              <a:gd name="connsiteX2" fmla="*/ 2516104 w 2516104"/>
              <a:gd name="connsiteY2" fmla="*/ 1258052 h 2516104"/>
              <a:gd name="connsiteX3" fmla="*/ 1258052 w 2516104"/>
              <a:gd name="connsiteY3" fmla="*/ 2516104 h 2516104"/>
              <a:gd name="connsiteX4" fmla="*/ 0 w 2516104"/>
              <a:gd name="connsiteY4" fmla="*/ 1258052 h 2516104"/>
              <a:gd name="connsiteX5" fmla="*/ 0 w 2516104"/>
              <a:gd name="connsiteY5" fmla="*/ 0 h 251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6104" h="2516104">
                <a:moveTo>
                  <a:pt x="0" y="0"/>
                </a:moveTo>
                <a:lnTo>
                  <a:pt x="2516104" y="0"/>
                </a:lnTo>
                <a:lnTo>
                  <a:pt x="2516104" y="1258052"/>
                </a:lnTo>
                <a:cubicBezTo>
                  <a:pt x="2516104" y="1952855"/>
                  <a:pt x="1952855" y="2516104"/>
                  <a:pt x="1258052" y="2516104"/>
                </a:cubicBezTo>
                <a:cubicBezTo>
                  <a:pt x="563249" y="2516104"/>
                  <a:pt x="0" y="1952855"/>
                  <a:pt x="0" y="1258052"/>
                </a:cubicBezTo>
                <a:lnTo>
                  <a:pt x="0" y="0"/>
                </a:lnTo>
                <a:close/>
              </a:path>
            </a:pathLst>
          </a:cu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ed Hat Text Light" panose="02010303040201060303" pitchFamily="2" charset="0"/>
                <a:ea typeface="Red Hat Text Light" panose="02010303040201060303" pitchFamily="2" charset="0"/>
                <a:cs typeface="Red Hat Text Light" panose="02010303040201060303"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ed Hat Text Light" panose="02010303040201060303" pitchFamily="2" charset="0"/>
                <a:ea typeface="Red Hat Text Light" panose="02010303040201060303" pitchFamily="2" charset="0"/>
                <a:cs typeface="Red Hat Text Light" panose="02010303040201060303"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ed Hat Text Light" panose="02010303040201060303" pitchFamily="2" charset="0"/>
                <a:ea typeface="Red Hat Text Light" panose="02010303040201060303" pitchFamily="2" charset="0"/>
                <a:cs typeface="Red Hat Text Light" panose="02010303040201060303"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ed Hat Text Light" panose="02010303040201060303" pitchFamily="2" charset="0"/>
                <a:ea typeface="Red Hat Text Light" panose="02010303040201060303" pitchFamily="2" charset="0"/>
                <a:cs typeface="Red Hat Text Light" panose="02010303040201060303"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ed Hat Text Light" panose="02010303040201060303" pitchFamily="2" charset="0"/>
                <a:ea typeface="Red Hat Text Light" panose="02010303040201060303" pitchFamily="2" charset="0"/>
                <a:cs typeface="Red Hat Text Light" panose="02010303040201060303"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lt-LT"/>
          </a:p>
        </p:txBody>
      </p:sp>
      <p:sp>
        <p:nvSpPr>
          <p:cNvPr id="25" name="Freeform: Shape 24">
            <a:extLst>
              <a:ext uri="{FF2B5EF4-FFF2-40B4-BE49-F238E27FC236}">
                <a16:creationId xmlns:a16="http://schemas.microsoft.com/office/drawing/2014/main" id="{4D9C44F1-065D-662E-84E4-DE3471B804C3}"/>
              </a:ext>
            </a:extLst>
          </p:cNvPr>
          <p:cNvSpPr txBox="1">
            <a:spLocks/>
          </p:cNvSpPr>
          <p:nvPr/>
        </p:nvSpPr>
        <p:spPr>
          <a:xfrm>
            <a:off x="6678613" y="573088"/>
            <a:ext cx="5054600" cy="5430837"/>
          </a:xfrm>
          <a:custGeom>
            <a:avLst/>
            <a:gdLst>
              <a:gd name="connsiteX0" fmla="*/ 0 w 5054600"/>
              <a:gd name="connsiteY0" fmla="*/ 0 h 5430837"/>
              <a:gd name="connsiteX1" fmla="*/ 5054600 w 5054600"/>
              <a:gd name="connsiteY1" fmla="*/ 0 h 5430837"/>
              <a:gd name="connsiteX2" fmla="*/ 5054600 w 5054600"/>
              <a:gd name="connsiteY2" fmla="*/ 5430837 h 5430837"/>
              <a:gd name="connsiteX3" fmla="*/ 0 w 5054600"/>
              <a:gd name="connsiteY3" fmla="*/ 5430837 h 5430837"/>
              <a:gd name="connsiteX4" fmla="*/ 0 w 5054600"/>
              <a:gd name="connsiteY4" fmla="*/ 0 h 5430837"/>
              <a:gd name="connsiteX5" fmla="*/ 1024497 w 5054600"/>
              <a:gd name="connsiteY5" fmla="*/ 803130 h 5430837"/>
              <a:gd name="connsiteX6" fmla="*/ 1024497 w 5054600"/>
              <a:gd name="connsiteY6" fmla="*/ 2061182 h 5430837"/>
              <a:gd name="connsiteX7" fmla="*/ 2282549 w 5054600"/>
              <a:gd name="connsiteY7" fmla="*/ 3319234 h 5430837"/>
              <a:gd name="connsiteX8" fmla="*/ 3540601 w 5054600"/>
              <a:gd name="connsiteY8" fmla="*/ 2061182 h 5430837"/>
              <a:gd name="connsiteX9" fmla="*/ 3540601 w 5054600"/>
              <a:gd name="connsiteY9" fmla="*/ 803130 h 5430837"/>
              <a:gd name="connsiteX10" fmla="*/ 1024497 w 5054600"/>
              <a:gd name="connsiteY10" fmla="*/ 803130 h 543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54600" h="5430837">
                <a:moveTo>
                  <a:pt x="0" y="0"/>
                </a:moveTo>
                <a:lnTo>
                  <a:pt x="5054600" y="0"/>
                </a:lnTo>
                <a:lnTo>
                  <a:pt x="5054600" y="5430837"/>
                </a:lnTo>
                <a:lnTo>
                  <a:pt x="0" y="5430837"/>
                </a:lnTo>
                <a:lnTo>
                  <a:pt x="0" y="0"/>
                </a:lnTo>
                <a:close/>
                <a:moveTo>
                  <a:pt x="1024497" y="803130"/>
                </a:moveTo>
                <a:lnTo>
                  <a:pt x="1024497" y="2061182"/>
                </a:lnTo>
                <a:cubicBezTo>
                  <a:pt x="1024497" y="2755985"/>
                  <a:pt x="1587746" y="3319234"/>
                  <a:pt x="2282549" y="3319234"/>
                </a:cubicBezTo>
                <a:cubicBezTo>
                  <a:pt x="2977352" y="3319234"/>
                  <a:pt x="3540601" y="2755985"/>
                  <a:pt x="3540601" y="2061182"/>
                </a:cubicBezTo>
                <a:lnTo>
                  <a:pt x="3540601" y="803130"/>
                </a:lnTo>
                <a:lnTo>
                  <a:pt x="1024497" y="803130"/>
                </a:lnTo>
                <a:close/>
              </a:path>
            </a:pathLst>
          </a:cu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ed Hat Text Light" panose="02010303040201060303" pitchFamily="2" charset="0"/>
                <a:ea typeface="Red Hat Text Light" panose="02010303040201060303" pitchFamily="2" charset="0"/>
                <a:cs typeface="Red Hat Text Light" panose="02010303040201060303"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ed Hat Text Light" panose="02010303040201060303" pitchFamily="2" charset="0"/>
                <a:ea typeface="Red Hat Text Light" panose="02010303040201060303" pitchFamily="2" charset="0"/>
                <a:cs typeface="Red Hat Text Light" panose="02010303040201060303"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ed Hat Text Light" panose="02010303040201060303" pitchFamily="2" charset="0"/>
                <a:ea typeface="Red Hat Text Light" panose="02010303040201060303" pitchFamily="2" charset="0"/>
                <a:cs typeface="Red Hat Text Light" panose="02010303040201060303"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ed Hat Text Light" panose="02010303040201060303" pitchFamily="2" charset="0"/>
                <a:ea typeface="Red Hat Text Light" panose="02010303040201060303" pitchFamily="2" charset="0"/>
                <a:cs typeface="Red Hat Text Light" panose="02010303040201060303"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ed Hat Text Light" panose="02010303040201060303" pitchFamily="2" charset="0"/>
                <a:ea typeface="Red Hat Text Light" panose="02010303040201060303" pitchFamily="2" charset="0"/>
                <a:cs typeface="Red Hat Text Light" panose="02010303040201060303"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lt-LT"/>
          </a:p>
        </p:txBody>
      </p:sp>
      <p:sp>
        <p:nvSpPr>
          <p:cNvPr id="36" name="Picture Placeholder 35">
            <a:extLst>
              <a:ext uri="{FF2B5EF4-FFF2-40B4-BE49-F238E27FC236}">
                <a16:creationId xmlns:a16="http://schemas.microsoft.com/office/drawing/2014/main" id="{D0C08735-67B4-A146-EA9D-EEB9B056888B}"/>
              </a:ext>
            </a:extLst>
          </p:cNvPr>
          <p:cNvSpPr>
            <a:spLocks noGrp="1" noChangeAspect="1"/>
          </p:cNvSpPr>
          <p:nvPr>
            <p:ph type="pic" sz="quarter" idx="10"/>
          </p:nvPr>
        </p:nvSpPr>
        <p:spPr>
          <a:xfrm>
            <a:off x="7110814" y="831273"/>
            <a:ext cx="4754613" cy="5513441"/>
          </a:xfrm>
          <a:custGeom>
            <a:avLst/>
            <a:gdLst>
              <a:gd name="connsiteX0" fmla="*/ 1 w 5778225"/>
              <a:gd name="connsiteY0" fmla="*/ 0 h 6539058"/>
              <a:gd name="connsiteX1" fmla="*/ 5778225 w 5778225"/>
              <a:gd name="connsiteY1" fmla="*/ 0 h 6539058"/>
              <a:gd name="connsiteX2" fmla="*/ 5778225 w 5778225"/>
              <a:gd name="connsiteY2" fmla="*/ 3269529 h 6539058"/>
              <a:gd name="connsiteX3" fmla="*/ 2889113 w 5778225"/>
              <a:gd name="connsiteY3" fmla="*/ 6539058 h 6539058"/>
              <a:gd name="connsiteX4" fmla="*/ 0 w 5778225"/>
              <a:gd name="connsiteY4" fmla="*/ 3269529 h 653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8225" h="6539058">
                <a:moveTo>
                  <a:pt x="1" y="0"/>
                </a:moveTo>
                <a:lnTo>
                  <a:pt x="5778225" y="0"/>
                </a:lnTo>
                <a:lnTo>
                  <a:pt x="5778225" y="3269529"/>
                </a:lnTo>
                <a:cubicBezTo>
                  <a:pt x="5778225" y="5075240"/>
                  <a:pt x="4484725" y="6539058"/>
                  <a:pt x="2889113" y="6539058"/>
                </a:cubicBezTo>
                <a:cubicBezTo>
                  <a:pt x="1293500" y="6539058"/>
                  <a:pt x="0" y="5075240"/>
                  <a:pt x="0" y="3269529"/>
                </a:cubicBezTo>
                <a:close/>
              </a:path>
            </a:pathLst>
          </a:custGeom>
        </p:spPr>
        <p:txBody>
          <a:bodyPr wrap="square">
            <a:noAutofit/>
          </a:bodyPr>
          <a:lstStyle/>
          <a:p>
            <a:endParaRPr lang="lt-LT"/>
          </a:p>
        </p:txBody>
      </p:sp>
      <p:sp>
        <p:nvSpPr>
          <p:cNvPr id="4" name="Date Placeholder 3">
            <a:extLst>
              <a:ext uri="{FF2B5EF4-FFF2-40B4-BE49-F238E27FC236}">
                <a16:creationId xmlns:a16="http://schemas.microsoft.com/office/drawing/2014/main" id="{2F69AAAC-E060-4DF5-B21F-3E8461B8E6E6}"/>
              </a:ext>
            </a:extLst>
          </p:cNvPr>
          <p:cNvSpPr>
            <a:spLocks noGrp="1"/>
          </p:cNvSpPr>
          <p:nvPr>
            <p:ph type="dt" sz="half" idx="11"/>
          </p:nvPr>
        </p:nvSpPr>
        <p:spPr/>
        <p:txBody>
          <a:bodyPr/>
          <a:lstStyle/>
          <a:p>
            <a:r>
              <a:rPr lang="lt-LT"/>
              <a:t>2024-04-09</a:t>
            </a:r>
          </a:p>
        </p:txBody>
      </p:sp>
      <p:sp>
        <p:nvSpPr>
          <p:cNvPr id="5" name="Footer Placeholder 4">
            <a:extLst>
              <a:ext uri="{FF2B5EF4-FFF2-40B4-BE49-F238E27FC236}">
                <a16:creationId xmlns:a16="http://schemas.microsoft.com/office/drawing/2014/main" id="{38A84F29-D825-410D-AEEE-2CBCACC9B4A7}"/>
              </a:ext>
            </a:extLst>
          </p:cNvPr>
          <p:cNvSpPr>
            <a:spLocks noGrp="1"/>
          </p:cNvSpPr>
          <p:nvPr>
            <p:ph type="ftr" sz="quarter" idx="12"/>
          </p:nvPr>
        </p:nvSpPr>
        <p:spPr/>
        <p:txBody>
          <a:bodyPr/>
          <a:lstStyle/>
          <a:p>
            <a:r>
              <a:rPr lang="lt-LT"/>
              <a:t>Lietuvos ekosistemos ir jų būklė – eksperimentinė statistika</a:t>
            </a:r>
          </a:p>
        </p:txBody>
      </p:sp>
      <p:sp>
        <p:nvSpPr>
          <p:cNvPr id="6" name="Slide Number Placeholder 5">
            <a:extLst>
              <a:ext uri="{FF2B5EF4-FFF2-40B4-BE49-F238E27FC236}">
                <a16:creationId xmlns:a16="http://schemas.microsoft.com/office/drawing/2014/main" id="{9C70FF03-A30B-4A9A-B00C-B8647784402D}"/>
              </a:ext>
            </a:extLst>
          </p:cNvPr>
          <p:cNvSpPr>
            <a:spLocks noGrp="1"/>
          </p:cNvSpPr>
          <p:nvPr>
            <p:ph type="sldNum" sz="quarter" idx="13"/>
          </p:nvPr>
        </p:nvSpPr>
        <p:spPr/>
        <p:txBody>
          <a:bodyPr/>
          <a:lstStyle/>
          <a:p>
            <a:fld id="{3371771D-F660-431A-8233-71E7CC6AA6B3}" type="slidenum">
              <a:rPr lang="lt-LT" smtClean="0"/>
              <a:pPr/>
              <a:t>‹#›</a:t>
            </a:fld>
            <a:endParaRPr lang="lt-LT"/>
          </a:p>
        </p:txBody>
      </p:sp>
      <p:pic>
        <p:nvPicPr>
          <p:cNvPr id="12" name="Picture 11" descr="Icon&#10;&#10;Description automatically generated">
            <a:extLst>
              <a:ext uri="{FF2B5EF4-FFF2-40B4-BE49-F238E27FC236}">
                <a16:creationId xmlns:a16="http://schemas.microsoft.com/office/drawing/2014/main" id="{E305DD2B-5C2A-420E-B227-5804F7ED3C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9525" y="214438"/>
            <a:ext cx="1044000" cy="481187"/>
          </a:xfrm>
          <a:prstGeom prst="rect">
            <a:avLst/>
          </a:prstGeom>
        </p:spPr>
      </p:pic>
      <p:pic>
        <p:nvPicPr>
          <p:cNvPr id="13" name="Picture 12">
            <a:extLst>
              <a:ext uri="{FF2B5EF4-FFF2-40B4-BE49-F238E27FC236}">
                <a16:creationId xmlns:a16="http://schemas.microsoft.com/office/drawing/2014/main" id="{178B1385-CB7B-46A3-AB8A-8C817370C5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2000" y="0"/>
            <a:ext cx="1440000" cy="910062"/>
          </a:xfrm>
          <a:prstGeom prst="rect">
            <a:avLst/>
          </a:prstGeom>
        </p:spPr>
      </p:pic>
    </p:spTree>
    <p:extLst>
      <p:ext uri="{BB962C8B-B14F-4D97-AF65-F5344CB8AC3E}">
        <p14:creationId xmlns:p14="http://schemas.microsoft.com/office/powerpoint/2010/main" val="21391478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D28CA-3EC7-4B10-ADC2-F193A8900D98}"/>
              </a:ext>
            </a:extLst>
          </p:cNvPr>
          <p:cNvSpPr>
            <a:spLocks noGrp="1"/>
          </p:cNvSpPr>
          <p:nvPr>
            <p:ph type="title"/>
          </p:nvPr>
        </p:nvSpPr>
        <p:spPr/>
        <p:txBody>
          <a:bodyPr/>
          <a:lstStyle>
            <a:lvl1pPr>
              <a:defRPr sz="3200"/>
            </a:lvl1pPr>
          </a:lstStyle>
          <a:p>
            <a:r>
              <a:rPr lang="en-US"/>
              <a:t>Click to edit Master title style</a:t>
            </a:r>
            <a:endParaRPr lang="lt-LT"/>
          </a:p>
        </p:txBody>
      </p:sp>
      <p:sp>
        <p:nvSpPr>
          <p:cNvPr id="3" name="Content Placeholder 2">
            <a:extLst>
              <a:ext uri="{FF2B5EF4-FFF2-40B4-BE49-F238E27FC236}">
                <a16:creationId xmlns:a16="http://schemas.microsoft.com/office/drawing/2014/main" id="{70B4DB4F-5929-499F-98F1-6C5783D5E43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a:extLst>
              <a:ext uri="{FF2B5EF4-FFF2-40B4-BE49-F238E27FC236}">
                <a16:creationId xmlns:a16="http://schemas.microsoft.com/office/drawing/2014/main" id="{6E31D7FA-4A72-4930-934D-D05975B2158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a:extLst>
              <a:ext uri="{FF2B5EF4-FFF2-40B4-BE49-F238E27FC236}">
                <a16:creationId xmlns:a16="http://schemas.microsoft.com/office/drawing/2014/main" id="{52035B04-ED46-4B56-A171-C4E115AD24D6}"/>
              </a:ext>
            </a:extLst>
          </p:cNvPr>
          <p:cNvSpPr>
            <a:spLocks noGrp="1"/>
          </p:cNvSpPr>
          <p:nvPr>
            <p:ph type="dt" sz="half" idx="10"/>
          </p:nvPr>
        </p:nvSpPr>
        <p:spPr/>
        <p:txBody>
          <a:bodyPr/>
          <a:lstStyle/>
          <a:p>
            <a:r>
              <a:rPr lang="lt-LT"/>
              <a:t>2024-04-09</a:t>
            </a:r>
          </a:p>
        </p:txBody>
      </p:sp>
      <p:sp>
        <p:nvSpPr>
          <p:cNvPr id="6" name="Footer Placeholder 5">
            <a:extLst>
              <a:ext uri="{FF2B5EF4-FFF2-40B4-BE49-F238E27FC236}">
                <a16:creationId xmlns:a16="http://schemas.microsoft.com/office/drawing/2014/main" id="{37281299-A611-4D2F-90B0-A376CA300853}"/>
              </a:ext>
            </a:extLst>
          </p:cNvPr>
          <p:cNvSpPr>
            <a:spLocks noGrp="1"/>
          </p:cNvSpPr>
          <p:nvPr>
            <p:ph type="ftr" sz="quarter" idx="11"/>
          </p:nvPr>
        </p:nvSpPr>
        <p:spPr/>
        <p:txBody>
          <a:bodyPr/>
          <a:lstStyle/>
          <a:p>
            <a:r>
              <a:rPr lang="lt-LT"/>
              <a:t>Lietuvos ekosistemos ir jų būklė – eksperimentinė statistika</a:t>
            </a:r>
          </a:p>
        </p:txBody>
      </p:sp>
      <p:sp>
        <p:nvSpPr>
          <p:cNvPr id="7" name="Slide Number Placeholder 6">
            <a:extLst>
              <a:ext uri="{FF2B5EF4-FFF2-40B4-BE49-F238E27FC236}">
                <a16:creationId xmlns:a16="http://schemas.microsoft.com/office/drawing/2014/main" id="{303C37BF-C3CB-4FB1-8C97-D2191DD04B32}"/>
              </a:ext>
            </a:extLst>
          </p:cNvPr>
          <p:cNvSpPr>
            <a:spLocks noGrp="1"/>
          </p:cNvSpPr>
          <p:nvPr>
            <p:ph type="sldNum" sz="quarter" idx="12"/>
          </p:nvPr>
        </p:nvSpPr>
        <p:spPr/>
        <p:txBody>
          <a:bodyPr/>
          <a:lstStyle/>
          <a:p>
            <a:fld id="{00C8F6E4-200E-40BF-9E6F-586FA76C4697}" type="slidenum">
              <a:rPr lang="lt-LT" smtClean="0"/>
              <a:t>‹#›</a:t>
            </a:fld>
            <a:endParaRPr lang="lt-LT"/>
          </a:p>
        </p:txBody>
      </p:sp>
      <p:pic>
        <p:nvPicPr>
          <p:cNvPr id="10" name="Picture 9" descr="Icon&#10;&#10;Description automatically generated">
            <a:extLst>
              <a:ext uri="{FF2B5EF4-FFF2-40B4-BE49-F238E27FC236}">
                <a16:creationId xmlns:a16="http://schemas.microsoft.com/office/drawing/2014/main" id="{6ED7A3BC-C5B6-4618-84B1-205E822549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9525" y="214438"/>
            <a:ext cx="1044000" cy="481187"/>
          </a:xfrm>
          <a:prstGeom prst="rect">
            <a:avLst/>
          </a:prstGeom>
        </p:spPr>
      </p:pic>
      <p:pic>
        <p:nvPicPr>
          <p:cNvPr id="11" name="Picture 10">
            <a:extLst>
              <a:ext uri="{FF2B5EF4-FFF2-40B4-BE49-F238E27FC236}">
                <a16:creationId xmlns:a16="http://schemas.microsoft.com/office/drawing/2014/main" id="{AA296293-E748-4F0C-B5B8-C0A0F0EE02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2000" y="0"/>
            <a:ext cx="1440000" cy="910062"/>
          </a:xfrm>
          <a:prstGeom prst="rect">
            <a:avLst/>
          </a:prstGeom>
        </p:spPr>
      </p:pic>
    </p:spTree>
    <p:extLst>
      <p:ext uri="{BB962C8B-B14F-4D97-AF65-F5344CB8AC3E}">
        <p14:creationId xmlns:p14="http://schemas.microsoft.com/office/powerpoint/2010/main" val="921868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CDBC-28C5-4413-AE9D-B2F4A844E885}"/>
              </a:ext>
            </a:extLst>
          </p:cNvPr>
          <p:cNvSpPr>
            <a:spLocks noGrp="1"/>
          </p:cNvSpPr>
          <p:nvPr>
            <p:ph type="title"/>
          </p:nvPr>
        </p:nvSpPr>
        <p:spPr>
          <a:xfrm>
            <a:off x="839788" y="365125"/>
            <a:ext cx="10515600" cy="1325563"/>
          </a:xfrm>
        </p:spPr>
        <p:txBody>
          <a:bodyPr/>
          <a:lstStyle>
            <a:lvl1pPr>
              <a:defRPr sz="3200"/>
            </a:lvl1pPr>
          </a:lstStyle>
          <a:p>
            <a:r>
              <a:rPr lang="en-US"/>
              <a:t>Click to edit Master title style</a:t>
            </a:r>
            <a:endParaRPr lang="lt-LT"/>
          </a:p>
        </p:txBody>
      </p:sp>
      <p:sp>
        <p:nvSpPr>
          <p:cNvPr id="3" name="Text Placeholder 2">
            <a:extLst>
              <a:ext uri="{FF2B5EF4-FFF2-40B4-BE49-F238E27FC236}">
                <a16:creationId xmlns:a16="http://schemas.microsoft.com/office/drawing/2014/main" id="{093C89D2-59C0-4F85-BA83-A7CB01ED80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1E37771-FF13-46F4-AF13-FF3DD11A74B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a:extLst>
              <a:ext uri="{FF2B5EF4-FFF2-40B4-BE49-F238E27FC236}">
                <a16:creationId xmlns:a16="http://schemas.microsoft.com/office/drawing/2014/main" id="{ADC3E24E-EB56-4499-BBEA-64AB8F6220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AA1829B-6627-4AEC-93D0-8C92933C6EB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a:extLst>
              <a:ext uri="{FF2B5EF4-FFF2-40B4-BE49-F238E27FC236}">
                <a16:creationId xmlns:a16="http://schemas.microsoft.com/office/drawing/2014/main" id="{50672C0B-B117-4B4A-832A-E06882E1720C}"/>
              </a:ext>
            </a:extLst>
          </p:cNvPr>
          <p:cNvSpPr>
            <a:spLocks noGrp="1"/>
          </p:cNvSpPr>
          <p:nvPr>
            <p:ph type="dt" sz="half" idx="10"/>
          </p:nvPr>
        </p:nvSpPr>
        <p:spPr/>
        <p:txBody>
          <a:bodyPr/>
          <a:lstStyle/>
          <a:p>
            <a:r>
              <a:rPr lang="lt-LT"/>
              <a:t>2024-04-09</a:t>
            </a:r>
          </a:p>
        </p:txBody>
      </p:sp>
      <p:sp>
        <p:nvSpPr>
          <p:cNvPr id="8" name="Footer Placeholder 7">
            <a:extLst>
              <a:ext uri="{FF2B5EF4-FFF2-40B4-BE49-F238E27FC236}">
                <a16:creationId xmlns:a16="http://schemas.microsoft.com/office/drawing/2014/main" id="{D383695C-4AD8-48BC-BE49-06DDB3829B03}"/>
              </a:ext>
            </a:extLst>
          </p:cNvPr>
          <p:cNvSpPr>
            <a:spLocks noGrp="1"/>
          </p:cNvSpPr>
          <p:nvPr>
            <p:ph type="ftr" sz="quarter" idx="11"/>
          </p:nvPr>
        </p:nvSpPr>
        <p:spPr/>
        <p:txBody>
          <a:bodyPr/>
          <a:lstStyle/>
          <a:p>
            <a:r>
              <a:rPr lang="lt-LT"/>
              <a:t>Lietuvos ekosistemos ir jų būklė – eksperimentinė statistika</a:t>
            </a:r>
          </a:p>
        </p:txBody>
      </p:sp>
      <p:sp>
        <p:nvSpPr>
          <p:cNvPr id="9" name="Slide Number Placeholder 8">
            <a:extLst>
              <a:ext uri="{FF2B5EF4-FFF2-40B4-BE49-F238E27FC236}">
                <a16:creationId xmlns:a16="http://schemas.microsoft.com/office/drawing/2014/main" id="{566C0408-729C-4AAD-B94D-94B14E492DF6}"/>
              </a:ext>
            </a:extLst>
          </p:cNvPr>
          <p:cNvSpPr>
            <a:spLocks noGrp="1"/>
          </p:cNvSpPr>
          <p:nvPr>
            <p:ph type="sldNum" sz="quarter" idx="12"/>
          </p:nvPr>
        </p:nvSpPr>
        <p:spPr/>
        <p:txBody>
          <a:bodyPr/>
          <a:lstStyle/>
          <a:p>
            <a:fld id="{00C8F6E4-200E-40BF-9E6F-586FA76C4697}" type="slidenum">
              <a:rPr lang="lt-LT" smtClean="0"/>
              <a:t>‹#›</a:t>
            </a:fld>
            <a:endParaRPr lang="lt-LT"/>
          </a:p>
        </p:txBody>
      </p:sp>
      <p:pic>
        <p:nvPicPr>
          <p:cNvPr id="12" name="Picture 11" descr="Icon&#10;&#10;Description automatically generated">
            <a:extLst>
              <a:ext uri="{FF2B5EF4-FFF2-40B4-BE49-F238E27FC236}">
                <a16:creationId xmlns:a16="http://schemas.microsoft.com/office/drawing/2014/main" id="{BB37FEE2-E07B-4519-B368-C253ECE693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9525" y="214438"/>
            <a:ext cx="1044000" cy="481187"/>
          </a:xfrm>
          <a:prstGeom prst="rect">
            <a:avLst/>
          </a:prstGeom>
        </p:spPr>
      </p:pic>
      <p:pic>
        <p:nvPicPr>
          <p:cNvPr id="13" name="Picture 12">
            <a:extLst>
              <a:ext uri="{FF2B5EF4-FFF2-40B4-BE49-F238E27FC236}">
                <a16:creationId xmlns:a16="http://schemas.microsoft.com/office/drawing/2014/main" id="{2C606EE9-F3E9-449B-9EA6-09F31EC59E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2000" y="0"/>
            <a:ext cx="1440000" cy="910062"/>
          </a:xfrm>
          <a:prstGeom prst="rect">
            <a:avLst/>
          </a:prstGeom>
        </p:spPr>
      </p:pic>
    </p:spTree>
    <p:extLst>
      <p:ext uri="{BB962C8B-B14F-4D97-AF65-F5344CB8AC3E}">
        <p14:creationId xmlns:p14="http://schemas.microsoft.com/office/powerpoint/2010/main" val="1319862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B9FE4C89-233A-4739-9064-63E84C03848C}"/>
              </a:ext>
            </a:extLst>
          </p:cNvPr>
          <p:cNvSpPr>
            <a:spLocks noGrp="1"/>
          </p:cNvSpPr>
          <p:nvPr>
            <p:ph type="dt" sz="half" idx="10"/>
          </p:nvPr>
        </p:nvSpPr>
        <p:spPr/>
        <p:txBody>
          <a:bodyPr/>
          <a:lstStyle/>
          <a:p>
            <a:r>
              <a:rPr lang="lt-LT"/>
              <a:t>2024-04-09</a:t>
            </a:r>
          </a:p>
        </p:txBody>
      </p:sp>
      <p:sp>
        <p:nvSpPr>
          <p:cNvPr id="7" name="Footer Placeholder 6">
            <a:extLst>
              <a:ext uri="{FF2B5EF4-FFF2-40B4-BE49-F238E27FC236}">
                <a16:creationId xmlns:a16="http://schemas.microsoft.com/office/drawing/2014/main" id="{E7FA8F5E-BDA7-4E8E-8F26-58A2AA0F8FA7}"/>
              </a:ext>
            </a:extLst>
          </p:cNvPr>
          <p:cNvSpPr>
            <a:spLocks noGrp="1"/>
          </p:cNvSpPr>
          <p:nvPr>
            <p:ph type="ftr" sz="quarter" idx="11"/>
          </p:nvPr>
        </p:nvSpPr>
        <p:spPr/>
        <p:txBody>
          <a:bodyPr/>
          <a:lstStyle/>
          <a:p>
            <a:r>
              <a:rPr lang="lt-LT"/>
              <a:t>Lietuvos ekosistemos ir jų būklė – eksperimentinė statistika</a:t>
            </a:r>
          </a:p>
        </p:txBody>
      </p:sp>
      <p:sp>
        <p:nvSpPr>
          <p:cNvPr id="8" name="Slide Number Placeholder 7">
            <a:extLst>
              <a:ext uri="{FF2B5EF4-FFF2-40B4-BE49-F238E27FC236}">
                <a16:creationId xmlns:a16="http://schemas.microsoft.com/office/drawing/2014/main" id="{1D2BF5C4-C519-47A4-9B00-518DF72957CF}"/>
              </a:ext>
            </a:extLst>
          </p:cNvPr>
          <p:cNvSpPr>
            <a:spLocks noGrp="1"/>
          </p:cNvSpPr>
          <p:nvPr>
            <p:ph type="sldNum" sz="quarter" idx="12"/>
          </p:nvPr>
        </p:nvSpPr>
        <p:spPr/>
        <p:txBody>
          <a:bodyPr/>
          <a:lstStyle/>
          <a:p>
            <a:fld id="{3371771D-F660-431A-8233-71E7CC6AA6B3}" type="slidenum">
              <a:rPr lang="lt-LT" smtClean="0"/>
              <a:pPr/>
              <a:t>‹#›</a:t>
            </a:fld>
            <a:endParaRPr lang="lt-LT"/>
          </a:p>
        </p:txBody>
      </p:sp>
      <p:sp>
        <p:nvSpPr>
          <p:cNvPr id="9" name="Title 1">
            <a:extLst>
              <a:ext uri="{FF2B5EF4-FFF2-40B4-BE49-F238E27FC236}">
                <a16:creationId xmlns:a16="http://schemas.microsoft.com/office/drawing/2014/main" id="{502C2E34-F800-465D-B8DF-E8775265BA4D}"/>
              </a:ext>
            </a:extLst>
          </p:cNvPr>
          <p:cNvSpPr>
            <a:spLocks noGrp="1"/>
          </p:cNvSpPr>
          <p:nvPr>
            <p:ph type="title"/>
          </p:nvPr>
        </p:nvSpPr>
        <p:spPr>
          <a:xfrm>
            <a:off x="838200" y="734565"/>
            <a:ext cx="10515600" cy="1080000"/>
          </a:xfrm>
        </p:spPr>
        <p:txBody>
          <a:bodyPr>
            <a:normAutofit/>
          </a:bodyPr>
          <a:lstStyle>
            <a:lvl1pPr>
              <a:defRPr sz="2800"/>
            </a:lvl1pPr>
          </a:lstStyle>
          <a:p>
            <a:r>
              <a:rPr lang="en-US"/>
              <a:t>Click to edit Master title style</a:t>
            </a:r>
            <a:endParaRPr lang="lt-LT"/>
          </a:p>
        </p:txBody>
      </p:sp>
    </p:spTree>
    <p:extLst>
      <p:ext uri="{BB962C8B-B14F-4D97-AF65-F5344CB8AC3E}">
        <p14:creationId xmlns:p14="http://schemas.microsoft.com/office/powerpoint/2010/main" val="240204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202A3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9F82C-BD9F-491A-BEF7-5CFB4FEE792E}"/>
              </a:ext>
            </a:extLst>
          </p:cNvPr>
          <p:cNvSpPr>
            <a:spLocks noGrp="1"/>
          </p:cNvSpPr>
          <p:nvPr>
            <p:ph type="title"/>
          </p:nvPr>
        </p:nvSpPr>
        <p:spPr/>
        <p:txBody>
          <a:bodyPr/>
          <a:lstStyle>
            <a:lvl1pPr>
              <a:defRPr sz="3200"/>
            </a:lvl1pPr>
          </a:lstStyle>
          <a:p>
            <a:r>
              <a:rPr lang="en-US"/>
              <a:t>Click to edit Master title style</a:t>
            </a:r>
            <a:endParaRPr lang="lt-LT"/>
          </a:p>
        </p:txBody>
      </p:sp>
      <p:sp>
        <p:nvSpPr>
          <p:cNvPr id="3" name="Date Placeholder 2">
            <a:extLst>
              <a:ext uri="{FF2B5EF4-FFF2-40B4-BE49-F238E27FC236}">
                <a16:creationId xmlns:a16="http://schemas.microsoft.com/office/drawing/2014/main" id="{DC96F5BE-C74C-43D7-8636-4189615425AF}"/>
              </a:ext>
            </a:extLst>
          </p:cNvPr>
          <p:cNvSpPr>
            <a:spLocks noGrp="1"/>
          </p:cNvSpPr>
          <p:nvPr>
            <p:ph type="dt" sz="half" idx="10"/>
          </p:nvPr>
        </p:nvSpPr>
        <p:spPr/>
        <p:txBody>
          <a:bodyPr/>
          <a:lstStyle/>
          <a:p>
            <a:r>
              <a:rPr lang="lt-LT"/>
              <a:t>2024-04-09</a:t>
            </a:r>
          </a:p>
        </p:txBody>
      </p:sp>
      <p:sp>
        <p:nvSpPr>
          <p:cNvPr id="4" name="Footer Placeholder 3">
            <a:extLst>
              <a:ext uri="{FF2B5EF4-FFF2-40B4-BE49-F238E27FC236}">
                <a16:creationId xmlns:a16="http://schemas.microsoft.com/office/drawing/2014/main" id="{C8E98343-EF7C-4214-BB69-B2F61FB8944B}"/>
              </a:ext>
            </a:extLst>
          </p:cNvPr>
          <p:cNvSpPr>
            <a:spLocks noGrp="1"/>
          </p:cNvSpPr>
          <p:nvPr>
            <p:ph type="ftr" sz="quarter" idx="11"/>
          </p:nvPr>
        </p:nvSpPr>
        <p:spPr/>
        <p:txBody>
          <a:bodyPr/>
          <a:lstStyle/>
          <a:p>
            <a:r>
              <a:rPr lang="lt-LT"/>
              <a:t>Lietuvos ekosistemos ir jų būklė – eksperimentinė statistika</a:t>
            </a:r>
          </a:p>
        </p:txBody>
      </p:sp>
      <p:sp>
        <p:nvSpPr>
          <p:cNvPr id="5" name="Slide Number Placeholder 4">
            <a:extLst>
              <a:ext uri="{FF2B5EF4-FFF2-40B4-BE49-F238E27FC236}">
                <a16:creationId xmlns:a16="http://schemas.microsoft.com/office/drawing/2014/main" id="{B7AB1170-A7F4-4570-B803-C4F9E138A632}"/>
              </a:ext>
            </a:extLst>
          </p:cNvPr>
          <p:cNvSpPr>
            <a:spLocks noGrp="1"/>
          </p:cNvSpPr>
          <p:nvPr>
            <p:ph type="sldNum" sz="quarter" idx="12"/>
          </p:nvPr>
        </p:nvSpPr>
        <p:spPr/>
        <p:txBody>
          <a:bodyPr/>
          <a:lstStyle/>
          <a:p>
            <a:fld id="{00C8F6E4-200E-40BF-9E6F-586FA76C4697}" type="slidenum">
              <a:rPr lang="lt-LT" smtClean="0"/>
              <a:t>‹#›</a:t>
            </a:fld>
            <a:endParaRPr lang="lt-LT"/>
          </a:p>
        </p:txBody>
      </p:sp>
      <p:pic>
        <p:nvPicPr>
          <p:cNvPr id="8" name="Picture 7" descr="Icon&#10;&#10;Description automatically generated">
            <a:extLst>
              <a:ext uri="{FF2B5EF4-FFF2-40B4-BE49-F238E27FC236}">
                <a16:creationId xmlns:a16="http://schemas.microsoft.com/office/drawing/2014/main" id="{D1935CE7-670F-4AE6-8B2A-BA226D1259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9525" y="214438"/>
            <a:ext cx="1044000" cy="481187"/>
          </a:xfrm>
          <a:prstGeom prst="rect">
            <a:avLst/>
          </a:prstGeom>
        </p:spPr>
      </p:pic>
      <p:pic>
        <p:nvPicPr>
          <p:cNvPr id="9" name="Picture 8">
            <a:extLst>
              <a:ext uri="{FF2B5EF4-FFF2-40B4-BE49-F238E27FC236}">
                <a16:creationId xmlns:a16="http://schemas.microsoft.com/office/drawing/2014/main" id="{DDD6EA76-724B-44B0-A527-E7E9EE9F0B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2000" y="0"/>
            <a:ext cx="1440000" cy="910062"/>
          </a:xfrm>
          <a:prstGeom prst="rect">
            <a:avLst/>
          </a:prstGeom>
        </p:spPr>
      </p:pic>
    </p:spTree>
    <p:extLst>
      <p:ext uri="{BB962C8B-B14F-4D97-AF65-F5344CB8AC3E}">
        <p14:creationId xmlns:p14="http://schemas.microsoft.com/office/powerpoint/2010/main" val="529078267"/>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14FFE7-46FB-41C5-BF6A-35EA6BFC54E6}"/>
              </a:ext>
            </a:extLst>
          </p:cNvPr>
          <p:cNvSpPr>
            <a:spLocks noGrp="1"/>
          </p:cNvSpPr>
          <p:nvPr>
            <p:ph type="dt" sz="half" idx="10"/>
          </p:nvPr>
        </p:nvSpPr>
        <p:spPr/>
        <p:txBody>
          <a:bodyPr/>
          <a:lstStyle/>
          <a:p>
            <a:r>
              <a:rPr lang="lt-LT"/>
              <a:t>2024-04-09</a:t>
            </a:r>
          </a:p>
        </p:txBody>
      </p:sp>
      <p:sp>
        <p:nvSpPr>
          <p:cNvPr id="3" name="Footer Placeholder 2">
            <a:extLst>
              <a:ext uri="{FF2B5EF4-FFF2-40B4-BE49-F238E27FC236}">
                <a16:creationId xmlns:a16="http://schemas.microsoft.com/office/drawing/2014/main" id="{D938637B-DA2D-4691-8B43-FED903759780}"/>
              </a:ext>
            </a:extLst>
          </p:cNvPr>
          <p:cNvSpPr>
            <a:spLocks noGrp="1"/>
          </p:cNvSpPr>
          <p:nvPr>
            <p:ph type="ftr" sz="quarter" idx="11"/>
          </p:nvPr>
        </p:nvSpPr>
        <p:spPr/>
        <p:txBody>
          <a:bodyPr/>
          <a:lstStyle/>
          <a:p>
            <a:r>
              <a:rPr lang="lt-LT"/>
              <a:t>Lietuvos ekosistemos ir jų būklė – eksperimentinė statistika</a:t>
            </a:r>
          </a:p>
        </p:txBody>
      </p:sp>
      <p:sp>
        <p:nvSpPr>
          <p:cNvPr id="4" name="Slide Number Placeholder 3">
            <a:extLst>
              <a:ext uri="{FF2B5EF4-FFF2-40B4-BE49-F238E27FC236}">
                <a16:creationId xmlns:a16="http://schemas.microsoft.com/office/drawing/2014/main" id="{FF3A0012-1BB9-43FD-9801-13926E91D17F}"/>
              </a:ext>
            </a:extLst>
          </p:cNvPr>
          <p:cNvSpPr>
            <a:spLocks noGrp="1"/>
          </p:cNvSpPr>
          <p:nvPr>
            <p:ph type="sldNum" sz="quarter" idx="12"/>
          </p:nvPr>
        </p:nvSpPr>
        <p:spPr/>
        <p:txBody>
          <a:bodyPr/>
          <a:lstStyle/>
          <a:p>
            <a:fld id="{00C8F6E4-200E-40BF-9E6F-586FA76C4697}" type="slidenum">
              <a:rPr lang="lt-LT" smtClean="0"/>
              <a:t>‹#›</a:t>
            </a:fld>
            <a:endParaRPr lang="lt-LT"/>
          </a:p>
        </p:txBody>
      </p:sp>
      <p:sp>
        <p:nvSpPr>
          <p:cNvPr id="9" name="Title 1">
            <a:extLst>
              <a:ext uri="{FF2B5EF4-FFF2-40B4-BE49-F238E27FC236}">
                <a16:creationId xmlns:a16="http://schemas.microsoft.com/office/drawing/2014/main" id="{AE820406-D9AE-4DBA-9497-259C59076CFA}"/>
              </a:ext>
            </a:extLst>
          </p:cNvPr>
          <p:cNvSpPr>
            <a:spLocks noGrp="1"/>
          </p:cNvSpPr>
          <p:nvPr>
            <p:ph type="title"/>
          </p:nvPr>
        </p:nvSpPr>
        <p:spPr>
          <a:xfrm>
            <a:off x="838200" y="365125"/>
            <a:ext cx="10515600" cy="1325563"/>
          </a:xfrm>
        </p:spPr>
        <p:txBody>
          <a:bodyPr/>
          <a:lstStyle>
            <a:lvl1pPr>
              <a:defRPr sz="3200"/>
            </a:lvl1pPr>
          </a:lstStyle>
          <a:p>
            <a:r>
              <a:rPr lang="en-US"/>
              <a:t>Click to edit Master title style</a:t>
            </a:r>
            <a:endParaRPr lang="lt-LT"/>
          </a:p>
        </p:txBody>
      </p:sp>
      <p:pic>
        <p:nvPicPr>
          <p:cNvPr id="10" name="Picture 9" descr="Icon&#10;&#10;Description automatically generated">
            <a:extLst>
              <a:ext uri="{FF2B5EF4-FFF2-40B4-BE49-F238E27FC236}">
                <a16:creationId xmlns:a16="http://schemas.microsoft.com/office/drawing/2014/main" id="{691CF79B-2EFB-4F98-8912-2D6A728AB6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9525" y="214438"/>
            <a:ext cx="1044000" cy="481187"/>
          </a:xfrm>
          <a:prstGeom prst="rect">
            <a:avLst/>
          </a:prstGeom>
        </p:spPr>
      </p:pic>
      <p:pic>
        <p:nvPicPr>
          <p:cNvPr id="11" name="Picture 10">
            <a:extLst>
              <a:ext uri="{FF2B5EF4-FFF2-40B4-BE49-F238E27FC236}">
                <a16:creationId xmlns:a16="http://schemas.microsoft.com/office/drawing/2014/main" id="{9A185080-C44C-42A5-AD6E-87CEF57E5E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2000" y="0"/>
            <a:ext cx="1440000" cy="910062"/>
          </a:xfrm>
          <a:prstGeom prst="rect">
            <a:avLst/>
          </a:prstGeom>
        </p:spPr>
      </p:pic>
    </p:spTree>
    <p:extLst>
      <p:ext uri="{BB962C8B-B14F-4D97-AF65-F5344CB8AC3E}">
        <p14:creationId xmlns:p14="http://schemas.microsoft.com/office/powerpoint/2010/main" val="1925063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F3792-40F3-455B-9F5B-EB48880804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a:extLst>
              <a:ext uri="{FF2B5EF4-FFF2-40B4-BE49-F238E27FC236}">
                <a16:creationId xmlns:a16="http://schemas.microsoft.com/office/drawing/2014/main" id="{7D4D40E2-639C-406A-B8A1-98AF13DE94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a:extLst>
              <a:ext uri="{FF2B5EF4-FFF2-40B4-BE49-F238E27FC236}">
                <a16:creationId xmlns:a16="http://schemas.microsoft.com/office/drawing/2014/main" id="{89A465F8-4B9B-4F39-8A4A-30D2996D32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ADCCBB-B500-423F-BD4A-292679B58198}"/>
              </a:ext>
            </a:extLst>
          </p:cNvPr>
          <p:cNvSpPr>
            <a:spLocks noGrp="1"/>
          </p:cNvSpPr>
          <p:nvPr>
            <p:ph type="dt" sz="half" idx="10"/>
          </p:nvPr>
        </p:nvSpPr>
        <p:spPr/>
        <p:txBody>
          <a:bodyPr/>
          <a:lstStyle/>
          <a:p>
            <a:r>
              <a:rPr lang="lt-LT"/>
              <a:t>2024-04-09</a:t>
            </a:r>
          </a:p>
        </p:txBody>
      </p:sp>
      <p:sp>
        <p:nvSpPr>
          <p:cNvPr id="6" name="Footer Placeholder 5">
            <a:extLst>
              <a:ext uri="{FF2B5EF4-FFF2-40B4-BE49-F238E27FC236}">
                <a16:creationId xmlns:a16="http://schemas.microsoft.com/office/drawing/2014/main" id="{E58F0EB6-5C2C-4033-BDDA-189E1B5C4302}"/>
              </a:ext>
            </a:extLst>
          </p:cNvPr>
          <p:cNvSpPr>
            <a:spLocks noGrp="1"/>
          </p:cNvSpPr>
          <p:nvPr>
            <p:ph type="ftr" sz="quarter" idx="11"/>
          </p:nvPr>
        </p:nvSpPr>
        <p:spPr/>
        <p:txBody>
          <a:bodyPr/>
          <a:lstStyle/>
          <a:p>
            <a:r>
              <a:rPr lang="lt-LT"/>
              <a:t>Lietuvos ekosistemos ir jų būklė – eksperimentinė statistika</a:t>
            </a:r>
          </a:p>
        </p:txBody>
      </p:sp>
      <p:sp>
        <p:nvSpPr>
          <p:cNvPr id="7" name="Slide Number Placeholder 6">
            <a:extLst>
              <a:ext uri="{FF2B5EF4-FFF2-40B4-BE49-F238E27FC236}">
                <a16:creationId xmlns:a16="http://schemas.microsoft.com/office/drawing/2014/main" id="{75A61179-4FE6-4026-80B5-AB03B405679D}"/>
              </a:ext>
            </a:extLst>
          </p:cNvPr>
          <p:cNvSpPr>
            <a:spLocks noGrp="1"/>
          </p:cNvSpPr>
          <p:nvPr>
            <p:ph type="sldNum" sz="quarter" idx="12"/>
          </p:nvPr>
        </p:nvSpPr>
        <p:spPr/>
        <p:txBody>
          <a:bodyPr/>
          <a:lstStyle/>
          <a:p>
            <a:fld id="{00C8F6E4-200E-40BF-9E6F-586FA76C4697}" type="slidenum">
              <a:rPr lang="lt-LT" smtClean="0"/>
              <a:t>‹#›</a:t>
            </a:fld>
            <a:endParaRPr lang="lt-LT"/>
          </a:p>
        </p:txBody>
      </p:sp>
      <p:pic>
        <p:nvPicPr>
          <p:cNvPr id="10" name="Picture 9" descr="Icon&#10;&#10;Description automatically generated">
            <a:extLst>
              <a:ext uri="{FF2B5EF4-FFF2-40B4-BE49-F238E27FC236}">
                <a16:creationId xmlns:a16="http://schemas.microsoft.com/office/drawing/2014/main" id="{9B25EC48-0D2D-47EF-BC93-3883D0F1DE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9525" y="214438"/>
            <a:ext cx="1044000" cy="481187"/>
          </a:xfrm>
          <a:prstGeom prst="rect">
            <a:avLst/>
          </a:prstGeom>
        </p:spPr>
      </p:pic>
      <p:pic>
        <p:nvPicPr>
          <p:cNvPr id="11" name="Picture 10">
            <a:extLst>
              <a:ext uri="{FF2B5EF4-FFF2-40B4-BE49-F238E27FC236}">
                <a16:creationId xmlns:a16="http://schemas.microsoft.com/office/drawing/2014/main" id="{E1D31082-E1FA-456D-BC52-525018D2A1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2000" y="0"/>
            <a:ext cx="1440000" cy="910062"/>
          </a:xfrm>
          <a:prstGeom prst="rect">
            <a:avLst/>
          </a:prstGeom>
        </p:spPr>
      </p:pic>
    </p:spTree>
    <p:extLst>
      <p:ext uri="{BB962C8B-B14F-4D97-AF65-F5344CB8AC3E}">
        <p14:creationId xmlns:p14="http://schemas.microsoft.com/office/powerpoint/2010/main" val="32144335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E948B-A3BA-48F0-836F-11B1ACF3C1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a:extLst>
              <a:ext uri="{FF2B5EF4-FFF2-40B4-BE49-F238E27FC236}">
                <a16:creationId xmlns:a16="http://schemas.microsoft.com/office/drawing/2014/main" id="{293E864C-5EAF-498C-B9EE-C5B8A4D8D6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a:extLst>
              <a:ext uri="{FF2B5EF4-FFF2-40B4-BE49-F238E27FC236}">
                <a16:creationId xmlns:a16="http://schemas.microsoft.com/office/drawing/2014/main" id="{2184214B-D2CB-4A86-AEF0-311C50628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B4EC27F-1FB8-4B60-82C9-E49C6B765751}"/>
              </a:ext>
            </a:extLst>
          </p:cNvPr>
          <p:cNvSpPr>
            <a:spLocks noGrp="1"/>
          </p:cNvSpPr>
          <p:nvPr>
            <p:ph type="dt" sz="half" idx="10"/>
          </p:nvPr>
        </p:nvSpPr>
        <p:spPr/>
        <p:txBody>
          <a:bodyPr/>
          <a:lstStyle/>
          <a:p>
            <a:r>
              <a:rPr lang="lt-LT"/>
              <a:t>2024-04-09</a:t>
            </a:r>
          </a:p>
        </p:txBody>
      </p:sp>
      <p:sp>
        <p:nvSpPr>
          <p:cNvPr id="6" name="Footer Placeholder 5">
            <a:extLst>
              <a:ext uri="{FF2B5EF4-FFF2-40B4-BE49-F238E27FC236}">
                <a16:creationId xmlns:a16="http://schemas.microsoft.com/office/drawing/2014/main" id="{FF2E112D-AD04-44B1-8CDC-0AE34031A185}"/>
              </a:ext>
            </a:extLst>
          </p:cNvPr>
          <p:cNvSpPr>
            <a:spLocks noGrp="1"/>
          </p:cNvSpPr>
          <p:nvPr>
            <p:ph type="ftr" sz="quarter" idx="11"/>
          </p:nvPr>
        </p:nvSpPr>
        <p:spPr/>
        <p:txBody>
          <a:bodyPr/>
          <a:lstStyle/>
          <a:p>
            <a:r>
              <a:rPr lang="lt-LT"/>
              <a:t>Lietuvos ekosistemos ir jų būklė – eksperimentinė statistika</a:t>
            </a:r>
          </a:p>
        </p:txBody>
      </p:sp>
      <p:sp>
        <p:nvSpPr>
          <p:cNvPr id="7" name="Slide Number Placeholder 6">
            <a:extLst>
              <a:ext uri="{FF2B5EF4-FFF2-40B4-BE49-F238E27FC236}">
                <a16:creationId xmlns:a16="http://schemas.microsoft.com/office/drawing/2014/main" id="{1B7B51D3-B3D6-4ED3-BDE5-464B8DEF7408}"/>
              </a:ext>
            </a:extLst>
          </p:cNvPr>
          <p:cNvSpPr>
            <a:spLocks noGrp="1"/>
          </p:cNvSpPr>
          <p:nvPr>
            <p:ph type="sldNum" sz="quarter" idx="12"/>
          </p:nvPr>
        </p:nvSpPr>
        <p:spPr/>
        <p:txBody>
          <a:bodyPr/>
          <a:lstStyle/>
          <a:p>
            <a:fld id="{00C8F6E4-200E-40BF-9E6F-586FA76C4697}" type="slidenum">
              <a:rPr lang="lt-LT" smtClean="0"/>
              <a:t>‹#›</a:t>
            </a:fld>
            <a:endParaRPr lang="lt-LT"/>
          </a:p>
        </p:txBody>
      </p:sp>
      <p:pic>
        <p:nvPicPr>
          <p:cNvPr id="10" name="Picture 9" descr="Icon&#10;&#10;Description automatically generated">
            <a:extLst>
              <a:ext uri="{FF2B5EF4-FFF2-40B4-BE49-F238E27FC236}">
                <a16:creationId xmlns:a16="http://schemas.microsoft.com/office/drawing/2014/main" id="{BC5B2825-E8B5-47C5-A2BE-9C98738D4D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9525" y="214438"/>
            <a:ext cx="1044000" cy="481187"/>
          </a:xfrm>
          <a:prstGeom prst="rect">
            <a:avLst/>
          </a:prstGeom>
        </p:spPr>
      </p:pic>
      <p:pic>
        <p:nvPicPr>
          <p:cNvPr id="11" name="Picture 10">
            <a:extLst>
              <a:ext uri="{FF2B5EF4-FFF2-40B4-BE49-F238E27FC236}">
                <a16:creationId xmlns:a16="http://schemas.microsoft.com/office/drawing/2014/main" id="{E718C223-8600-4DAE-8F2E-F65C313B64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2000" y="0"/>
            <a:ext cx="1440000" cy="910062"/>
          </a:xfrm>
          <a:prstGeom prst="rect">
            <a:avLst/>
          </a:prstGeom>
        </p:spPr>
      </p:pic>
    </p:spTree>
    <p:extLst>
      <p:ext uri="{BB962C8B-B14F-4D97-AF65-F5344CB8AC3E}">
        <p14:creationId xmlns:p14="http://schemas.microsoft.com/office/powerpoint/2010/main" val="945245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E15-BC47-4D6B-9439-725CD5755618}"/>
              </a:ext>
            </a:extLst>
          </p:cNvPr>
          <p:cNvSpPr>
            <a:spLocks noGrp="1"/>
          </p:cNvSpPr>
          <p:nvPr>
            <p:ph type="title"/>
          </p:nvPr>
        </p:nvSpPr>
        <p:spPr/>
        <p:txBody>
          <a:bodyPr/>
          <a:lstStyle>
            <a:lvl1pPr>
              <a:defRPr sz="3200"/>
            </a:lvl1pPr>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61FF06FF-2473-46FE-8EEE-3913AFF2AE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298915D4-EFC5-4EDE-8188-077B6C91F63B}"/>
              </a:ext>
            </a:extLst>
          </p:cNvPr>
          <p:cNvSpPr>
            <a:spLocks noGrp="1"/>
          </p:cNvSpPr>
          <p:nvPr>
            <p:ph type="dt" sz="half" idx="10"/>
          </p:nvPr>
        </p:nvSpPr>
        <p:spPr/>
        <p:txBody>
          <a:bodyPr/>
          <a:lstStyle/>
          <a:p>
            <a:r>
              <a:rPr lang="lt-LT"/>
              <a:t>2024-04-09</a:t>
            </a:r>
          </a:p>
        </p:txBody>
      </p:sp>
      <p:sp>
        <p:nvSpPr>
          <p:cNvPr id="5" name="Footer Placeholder 4">
            <a:extLst>
              <a:ext uri="{FF2B5EF4-FFF2-40B4-BE49-F238E27FC236}">
                <a16:creationId xmlns:a16="http://schemas.microsoft.com/office/drawing/2014/main" id="{B54CCEDC-476C-46FF-BC52-862379352F59}"/>
              </a:ext>
            </a:extLst>
          </p:cNvPr>
          <p:cNvSpPr>
            <a:spLocks noGrp="1"/>
          </p:cNvSpPr>
          <p:nvPr>
            <p:ph type="ftr" sz="quarter" idx="11"/>
          </p:nvPr>
        </p:nvSpPr>
        <p:spPr/>
        <p:txBody>
          <a:bodyPr/>
          <a:lstStyle/>
          <a:p>
            <a:r>
              <a:rPr lang="lt-LT"/>
              <a:t>Lietuvos ekosistemos ir jų būklė – eksperimentinė statistika</a:t>
            </a:r>
          </a:p>
        </p:txBody>
      </p:sp>
      <p:sp>
        <p:nvSpPr>
          <p:cNvPr id="6" name="Slide Number Placeholder 5">
            <a:extLst>
              <a:ext uri="{FF2B5EF4-FFF2-40B4-BE49-F238E27FC236}">
                <a16:creationId xmlns:a16="http://schemas.microsoft.com/office/drawing/2014/main" id="{358C79C0-DAF0-4582-91AD-B2A689D8A0D9}"/>
              </a:ext>
            </a:extLst>
          </p:cNvPr>
          <p:cNvSpPr>
            <a:spLocks noGrp="1"/>
          </p:cNvSpPr>
          <p:nvPr>
            <p:ph type="sldNum" sz="quarter" idx="12"/>
          </p:nvPr>
        </p:nvSpPr>
        <p:spPr/>
        <p:txBody>
          <a:bodyPr/>
          <a:lstStyle/>
          <a:p>
            <a:fld id="{00C8F6E4-200E-40BF-9E6F-586FA76C4697}" type="slidenum">
              <a:rPr lang="lt-LT" smtClean="0"/>
              <a:t>‹#›</a:t>
            </a:fld>
            <a:endParaRPr lang="lt-LT"/>
          </a:p>
        </p:txBody>
      </p:sp>
      <p:pic>
        <p:nvPicPr>
          <p:cNvPr id="9" name="Picture 8" descr="Icon&#10;&#10;Description automatically generated">
            <a:extLst>
              <a:ext uri="{FF2B5EF4-FFF2-40B4-BE49-F238E27FC236}">
                <a16:creationId xmlns:a16="http://schemas.microsoft.com/office/drawing/2014/main" id="{E2B9FED1-0704-4E86-8066-F8B2CFCBCF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9525" y="214438"/>
            <a:ext cx="1044000" cy="481187"/>
          </a:xfrm>
          <a:prstGeom prst="rect">
            <a:avLst/>
          </a:prstGeom>
        </p:spPr>
      </p:pic>
      <p:pic>
        <p:nvPicPr>
          <p:cNvPr id="10" name="Picture 9">
            <a:extLst>
              <a:ext uri="{FF2B5EF4-FFF2-40B4-BE49-F238E27FC236}">
                <a16:creationId xmlns:a16="http://schemas.microsoft.com/office/drawing/2014/main" id="{CD5665FB-ACB5-4EB6-B5F9-61434E6133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2000" y="0"/>
            <a:ext cx="1440000" cy="910062"/>
          </a:xfrm>
          <a:prstGeom prst="rect">
            <a:avLst/>
          </a:prstGeom>
        </p:spPr>
      </p:pic>
    </p:spTree>
    <p:extLst>
      <p:ext uri="{BB962C8B-B14F-4D97-AF65-F5344CB8AC3E}">
        <p14:creationId xmlns:p14="http://schemas.microsoft.com/office/powerpoint/2010/main" val="36382644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748F94-485E-4B7B-9772-F86F06E6488F}"/>
              </a:ext>
            </a:extLst>
          </p:cNvPr>
          <p:cNvSpPr>
            <a:spLocks noGrp="1"/>
          </p:cNvSpPr>
          <p:nvPr>
            <p:ph type="title" orient="vert"/>
          </p:nvPr>
        </p:nvSpPr>
        <p:spPr>
          <a:xfrm>
            <a:off x="8724900" y="365125"/>
            <a:ext cx="2628900" cy="5811838"/>
          </a:xfrm>
        </p:spPr>
        <p:txBody>
          <a:bodyPr vert="eaVert"/>
          <a:lstStyle>
            <a:lvl1pPr>
              <a:defRPr sz="3200"/>
            </a:lvl1pPr>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3C6799B2-385E-4A31-919D-4CE4169456E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F1635118-13C4-4705-B6B7-3AEDDB3860A2}"/>
              </a:ext>
            </a:extLst>
          </p:cNvPr>
          <p:cNvSpPr>
            <a:spLocks noGrp="1"/>
          </p:cNvSpPr>
          <p:nvPr>
            <p:ph type="dt" sz="half" idx="10"/>
          </p:nvPr>
        </p:nvSpPr>
        <p:spPr/>
        <p:txBody>
          <a:bodyPr/>
          <a:lstStyle/>
          <a:p>
            <a:r>
              <a:rPr lang="lt-LT"/>
              <a:t>2024-04-09</a:t>
            </a:r>
          </a:p>
        </p:txBody>
      </p:sp>
      <p:sp>
        <p:nvSpPr>
          <p:cNvPr id="5" name="Footer Placeholder 4">
            <a:extLst>
              <a:ext uri="{FF2B5EF4-FFF2-40B4-BE49-F238E27FC236}">
                <a16:creationId xmlns:a16="http://schemas.microsoft.com/office/drawing/2014/main" id="{456CA7A6-9E2B-4364-8834-83E66F481C3C}"/>
              </a:ext>
            </a:extLst>
          </p:cNvPr>
          <p:cNvSpPr>
            <a:spLocks noGrp="1"/>
          </p:cNvSpPr>
          <p:nvPr>
            <p:ph type="ftr" sz="quarter" idx="11"/>
          </p:nvPr>
        </p:nvSpPr>
        <p:spPr/>
        <p:txBody>
          <a:bodyPr/>
          <a:lstStyle/>
          <a:p>
            <a:r>
              <a:rPr lang="lt-LT"/>
              <a:t>Lietuvos ekosistemos ir jų būklė – eksperimentinė statistika</a:t>
            </a:r>
          </a:p>
        </p:txBody>
      </p:sp>
      <p:sp>
        <p:nvSpPr>
          <p:cNvPr id="6" name="Slide Number Placeholder 5">
            <a:extLst>
              <a:ext uri="{FF2B5EF4-FFF2-40B4-BE49-F238E27FC236}">
                <a16:creationId xmlns:a16="http://schemas.microsoft.com/office/drawing/2014/main" id="{10811BA9-247E-42B1-B020-90804E0E6093}"/>
              </a:ext>
            </a:extLst>
          </p:cNvPr>
          <p:cNvSpPr>
            <a:spLocks noGrp="1"/>
          </p:cNvSpPr>
          <p:nvPr>
            <p:ph type="sldNum" sz="quarter" idx="12"/>
          </p:nvPr>
        </p:nvSpPr>
        <p:spPr/>
        <p:txBody>
          <a:bodyPr/>
          <a:lstStyle/>
          <a:p>
            <a:fld id="{00C8F6E4-200E-40BF-9E6F-586FA76C4697}" type="slidenum">
              <a:rPr lang="lt-LT" smtClean="0"/>
              <a:t>‹#›</a:t>
            </a:fld>
            <a:endParaRPr lang="lt-LT"/>
          </a:p>
        </p:txBody>
      </p:sp>
      <p:pic>
        <p:nvPicPr>
          <p:cNvPr id="9" name="Picture 8" descr="Icon&#10;&#10;Description automatically generated">
            <a:extLst>
              <a:ext uri="{FF2B5EF4-FFF2-40B4-BE49-F238E27FC236}">
                <a16:creationId xmlns:a16="http://schemas.microsoft.com/office/drawing/2014/main" id="{1437E4AD-5B25-47E8-882A-0ADE0A7A44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9525" y="214438"/>
            <a:ext cx="1044000" cy="481187"/>
          </a:xfrm>
          <a:prstGeom prst="rect">
            <a:avLst/>
          </a:prstGeom>
        </p:spPr>
      </p:pic>
      <p:pic>
        <p:nvPicPr>
          <p:cNvPr id="10" name="Picture 9">
            <a:extLst>
              <a:ext uri="{FF2B5EF4-FFF2-40B4-BE49-F238E27FC236}">
                <a16:creationId xmlns:a16="http://schemas.microsoft.com/office/drawing/2014/main" id="{B5B6294B-32FD-43D7-8AEF-F8BC6980B3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2000" y="0"/>
            <a:ext cx="1440000" cy="910062"/>
          </a:xfrm>
          <a:prstGeom prst="rect">
            <a:avLst/>
          </a:prstGeom>
        </p:spPr>
      </p:pic>
    </p:spTree>
    <p:extLst>
      <p:ext uri="{BB962C8B-B14F-4D97-AF65-F5344CB8AC3E}">
        <p14:creationId xmlns:p14="http://schemas.microsoft.com/office/powerpoint/2010/main" val="2928173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Nuotrauka formoj">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4FF4C-C4A1-096A-22F2-84C29BB6C66A}"/>
              </a:ext>
            </a:extLst>
          </p:cNvPr>
          <p:cNvSpPr>
            <a:spLocks noGrp="1"/>
          </p:cNvSpPr>
          <p:nvPr>
            <p:ph type="ctrTitle"/>
          </p:nvPr>
        </p:nvSpPr>
        <p:spPr>
          <a:xfrm>
            <a:off x="609599" y="1473199"/>
            <a:ext cx="5054601" cy="2419123"/>
          </a:xfrm>
        </p:spPr>
        <p:txBody>
          <a:bodyPr anchor="t">
            <a:normAutofit/>
          </a:bodyPr>
          <a:lstStyle>
            <a:lvl1pPr algn="l">
              <a:defRPr sz="3200">
                <a:solidFill>
                  <a:schemeClr val="tx1"/>
                </a:solidFill>
              </a:defRPr>
            </a:lvl1pPr>
          </a:lstStyle>
          <a:p>
            <a:r>
              <a:rPr lang="en-US"/>
              <a:t>Click to edit Master title style</a:t>
            </a:r>
            <a:endParaRPr lang="lt-LT"/>
          </a:p>
        </p:txBody>
      </p:sp>
      <p:sp>
        <p:nvSpPr>
          <p:cNvPr id="3" name="Subtitle 2">
            <a:extLst>
              <a:ext uri="{FF2B5EF4-FFF2-40B4-BE49-F238E27FC236}">
                <a16:creationId xmlns:a16="http://schemas.microsoft.com/office/drawing/2014/main" id="{9568A6E4-5F69-4831-9832-43F028DFD835}"/>
              </a:ext>
            </a:extLst>
          </p:cNvPr>
          <p:cNvSpPr>
            <a:spLocks noGrp="1"/>
          </p:cNvSpPr>
          <p:nvPr>
            <p:ph type="subTitle" idx="1"/>
          </p:nvPr>
        </p:nvSpPr>
        <p:spPr>
          <a:xfrm>
            <a:off x="609599" y="3892323"/>
            <a:ext cx="5054601" cy="890134"/>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26" name="Freeform: Shape 25">
            <a:extLst>
              <a:ext uri="{FF2B5EF4-FFF2-40B4-BE49-F238E27FC236}">
                <a16:creationId xmlns:a16="http://schemas.microsoft.com/office/drawing/2014/main" id="{19EFE731-058B-9827-B011-9E045DA48339}"/>
              </a:ext>
            </a:extLst>
          </p:cNvPr>
          <p:cNvSpPr txBox="1">
            <a:spLocks/>
          </p:cNvSpPr>
          <p:nvPr/>
        </p:nvSpPr>
        <p:spPr>
          <a:xfrm>
            <a:off x="7703110" y="1376218"/>
            <a:ext cx="2516104" cy="2516104"/>
          </a:xfrm>
          <a:custGeom>
            <a:avLst/>
            <a:gdLst>
              <a:gd name="connsiteX0" fmla="*/ 0 w 2516104"/>
              <a:gd name="connsiteY0" fmla="*/ 0 h 2516104"/>
              <a:gd name="connsiteX1" fmla="*/ 2516104 w 2516104"/>
              <a:gd name="connsiteY1" fmla="*/ 0 h 2516104"/>
              <a:gd name="connsiteX2" fmla="*/ 2516104 w 2516104"/>
              <a:gd name="connsiteY2" fmla="*/ 1258052 h 2516104"/>
              <a:gd name="connsiteX3" fmla="*/ 1258052 w 2516104"/>
              <a:gd name="connsiteY3" fmla="*/ 2516104 h 2516104"/>
              <a:gd name="connsiteX4" fmla="*/ 0 w 2516104"/>
              <a:gd name="connsiteY4" fmla="*/ 1258052 h 2516104"/>
              <a:gd name="connsiteX5" fmla="*/ 0 w 2516104"/>
              <a:gd name="connsiteY5" fmla="*/ 0 h 251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6104" h="2516104">
                <a:moveTo>
                  <a:pt x="0" y="0"/>
                </a:moveTo>
                <a:lnTo>
                  <a:pt x="2516104" y="0"/>
                </a:lnTo>
                <a:lnTo>
                  <a:pt x="2516104" y="1258052"/>
                </a:lnTo>
                <a:cubicBezTo>
                  <a:pt x="2516104" y="1952855"/>
                  <a:pt x="1952855" y="2516104"/>
                  <a:pt x="1258052" y="2516104"/>
                </a:cubicBezTo>
                <a:cubicBezTo>
                  <a:pt x="563249" y="2516104"/>
                  <a:pt x="0" y="1952855"/>
                  <a:pt x="0" y="1258052"/>
                </a:cubicBezTo>
                <a:lnTo>
                  <a:pt x="0" y="0"/>
                </a:lnTo>
                <a:close/>
              </a:path>
            </a:pathLst>
          </a:cu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ed Hat Text Light" panose="02010303040201060303" pitchFamily="2" charset="0"/>
                <a:ea typeface="Red Hat Text Light" panose="02010303040201060303" pitchFamily="2" charset="0"/>
                <a:cs typeface="Red Hat Text Light" panose="02010303040201060303"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ed Hat Text Light" panose="02010303040201060303" pitchFamily="2" charset="0"/>
                <a:ea typeface="Red Hat Text Light" panose="02010303040201060303" pitchFamily="2" charset="0"/>
                <a:cs typeface="Red Hat Text Light" panose="02010303040201060303"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ed Hat Text Light" panose="02010303040201060303" pitchFamily="2" charset="0"/>
                <a:ea typeface="Red Hat Text Light" panose="02010303040201060303" pitchFamily="2" charset="0"/>
                <a:cs typeface="Red Hat Text Light" panose="02010303040201060303"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ed Hat Text Light" panose="02010303040201060303" pitchFamily="2" charset="0"/>
                <a:ea typeface="Red Hat Text Light" panose="02010303040201060303" pitchFamily="2" charset="0"/>
                <a:cs typeface="Red Hat Text Light" panose="02010303040201060303"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ed Hat Text Light" panose="02010303040201060303" pitchFamily="2" charset="0"/>
                <a:ea typeface="Red Hat Text Light" panose="02010303040201060303" pitchFamily="2" charset="0"/>
                <a:cs typeface="Red Hat Text Light" panose="02010303040201060303"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lt-LT"/>
          </a:p>
        </p:txBody>
      </p:sp>
      <p:sp>
        <p:nvSpPr>
          <p:cNvPr id="25" name="Freeform: Shape 24">
            <a:extLst>
              <a:ext uri="{FF2B5EF4-FFF2-40B4-BE49-F238E27FC236}">
                <a16:creationId xmlns:a16="http://schemas.microsoft.com/office/drawing/2014/main" id="{4D9C44F1-065D-662E-84E4-DE3471B804C3}"/>
              </a:ext>
            </a:extLst>
          </p:cNvPr>
          <p:cNvSpPr txBox="1">
            <a:spLocks/>
          </p:cNvSpPr>
          <p:nvPr/>
        </p:nvSpPr>
        <p:spPr>
          <a:xfrm>
            <a:off x="6678613" y="573088"/>
            <a:ext cx="5054600" cy="5430837"/>
          </a:xfrm>
          <a:custGeom>
            <a:avLst/>
            <a:gdLst>
              <a:gd name="connsiteX0" fmla="*/ 0 w 5054600"/>
              <a:gd name="connsiteY0" fmla="*/ 0 h 5430837"/>
              <a:gd name="connsiteX1" fmla="*/ 5054600 w 5054600"/>
              <a:gd name="connsiteY1" fmla="*/ 0 h 5430837"/>
              <a:gd name="connsiteX2" fmla="*/ 5054600 w 5054600"/>
              <a:gd name="connsiteY2" fmla="*/ 5430837 h 5430837"/>
              <a:gd name="connsiteX3" fmla="*/ 0 w 5054600"/>
              <a:gd name="connsiteY3" fmla="*/ 5430837 h 5430837"/>
              <a:gd name="connsiteX4" fmla="*/ 0 w 5054600"/>
              <a:gd name="connsiteY4" fmla="*/ 0 h 5430837"/>
              <a:gd name="connsiteX5" fmla="*/ 1024497 w 5054600"/>
              <a:gd name="connsiteY5" fmla="*/ 803130 h 5430837"/>
              <a:gd name="connsiteX6" fmla="*/ 1024497 w 5054600"/>
              <a:gd name="connsiteY6" fmla="*/ 2061182 h 5430837"/>
              <a:gd name="connsiteX7" fmla="*/ 2282549 w 5054600"/>
              <a:gd name="connsiteY7" fmla="*/ 3319234 h 5430837"/>
              <a:gd name="connsiteX8" fmla="*/ 3540601 w 5054600"/>
              <a:gd name="connsiteY8" fmla="*/ 2061182 h 5430837"/>
              <a:gd name="connsiteX9" fmla="*/ 3540601 w 5054600"/>
              <a:gd name="connsiteY9" fmla="*/ 803130 h 5430837"/>
              <a:gd name="connsiteX10" fmla="*/ 1024497 w 5054600"/>
              <a:gd name="connsiteY10" fmla="*/ 803130 h 543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54600" h="5430837">
                <a:moveTo>
                  <a:pt x="0" y="0"/>
                </a:moveTo>
                <a:lnTo>
                  <a:pt x="5054600" y="0"/>
                </a:lnTo>
                <a:lnTo>
                  <a:pt x="5054600" y="5430837"/>
                </a:lnTo>
                <a:lnTo>
                  <a:pt x="0" y="5430837"/>
                </a:lnTo>
                <a:lnTo>
                  <a:pt x="0" y="0"/>
                </a:lnTo>
                <a:close/>
                <a:moveTo>
                  <a:pt x="1024497" y="803130"/>
                </a:moveTo>
                <a:lnTo>
                  <a:pt x="1024497" y="2061182"/>
                </a:lnTo>
                <a:cubicBezTo>
                  <a:pt x="1024497" y="2755985"/>
                  <a:pt x="1587746" y="3319234"/>
                  <a:pt x="2282549" y="3319234"/>
                </a:cubicBezTo>
                <a:cubicBezTo>
                  <a:pt x="2977352" y="3319234"/>
                  <a:pt x="3540601" y="2755985"/>
                  <a:pt x="3540601" y="2061182"/>
                </a:cubicBezTo>
                <a:lnTo>
                  <a:pt x="3540601" y="803130"/>
                </a:lnTo>
                <a:lnTo>
                  <a:pt x="1024497" y="803130"/>
                </a:lnTo>
                <a:close/>
              </a:path>
            </a:pathLst>
          </a:cu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ed Hat Text Light" panose="02010303040201060303" pitchFamily="2" charset="0"/>
                <a:ea typeface="Red Hat Text Light" panose="02010303040201060303" pitchFamily="2" charset="0"/>
                <a:cs typeface="Red Hat Text Light" panose="02010303040201060303"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ed Hat Text Light" panose="02010303040201060303" pitchFamily="2" charset="0"/>
                <a:ea typeface="Red Hat Text Light" panose="02010303040201060303" pitchFamily="2" charset="0"/>
                <a:cs typeface="Red Hat Text Light" panose="02010303040201060303"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ed Hat Text Light" panose="02010303040201060303" pitchFamily="2" charset="0"/>
                <a:ea typeface="Red Hat Text Light" panose="02010303040201060303" pitchFamily="2" charset="0"/>
                <a:cs typeface="Red Hat Text Light" panose="02010303040201060303"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ed Hat Text Light" panose="02010303040201060303" pitchFamily="2" charset="0"/>
                <a:ea typeface="Red Hat Text Light" panose="02010303040201060303" pitchFamily="2" charset="0"/>
                <a:cs typeface="Red Hat Text Light" panose="02010303040201060303"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ed Hat Text Light" panose="02010303040201060303" pitchFamily="2" charset="0"/>
                <a:ea typeface="Red Hat Text Light" panose="02010303040201060303" pitchFamily="2" charset="0"/>
                <a:cs typeface="Red Hat Text Light" panose="02010303040201060303"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lt-LT"/>
          </a:p>
        </p:txBody>
      </p:sp>
      <p:sp>
        <p:nvSpPr>
          <p:cNvPr id="36" name="Picture Placeholder 35">
            <a:extLst>
              <a:ext uri="{FF2B5EF4-FFF2-40B4-BE49-F238E27FC236}">
                <a16:creationId xmlns:a16="http://schemas.microsoft.com/office/drawing/2014/main" id="{D0C08735-67B4-A146-EA9D-EEB9B056888B}"/>
              </a:ext>
            </a:extLst>
          </p:cNvPr>
          <p:cNvSpPr>
            <a:spLocks noGrp="1" noChangeAspect="1"/>
          </p:cNvSpPr>
          <p:nvPr>
            <p:ph type="pic" sz="quarter" idx="10"/>
          </p:nvPr>
        </p:nvSpPr>
        <p:spPr>
          <a:xfrm>
            <a:off x="7070989" y="785091"/>
            <a:ext cx="4794439" cy="5559624"/>
          </a:xfrm>
          <a:custGeom>
            <a:avLst/>
            <a:gdLst>
              <a:gd name="connsiteX0" fmla="*/ 1 w 5778225"/>
              <a:gd name="connsiteY0" fmla="*/ 0 h 6539058"/>
              <a:gd name="connsiteX1" fmla="*/ 5778225 w 5778225"/>
              <a:gd name="connsiteY1" fmla="*/ 0 h 6539058"/>
              <a:gd name="connsiteX2" fmla="*/ 5778225 w 5778225"/>
              <a:gd name="connsiteY2" fmla="*/ 3269529 h 6539058"/>
              <a:gd name="connsiteX3" fmla="*/ 2889113 w 5778225"/>
              <a:gd name="connsiteY3" fmla="*/ 6539058 h 6539058"/>
              <a:gd name="connsiteX4" fmla="*/ 0 w 5778225"/>
              <a:gd name="connsiteY4" fmla="*/ 3269529 h 653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8225" h="6539058">
                <a:moveTo>
                  <a:pt x="1" y="0"/>
                </a:moveTo>
                <a:lnTo>
                  <a:pt x="5778225" y="0"/>
                </a:lnTo>
                <a:lnTo>
                  <a:pt x="5778225" y="3269529"/>
                </a:lnTo>
                <a:cubicBezTo>
                  <a:pt x="5778225" y="5075240"/>
                  <a:pt x="4484725" y="6539058"/>
                  <a:pt x="2889113" y="6539058"/>
                </a:cubicBezTo>
                <a:cubicBezTo>
                  <a:pt x="1293500" y="6539058"/>
                  <a:pt x="0" y="5075240"/>
                  <a:pt x="0" y="3269529"/>
                </a:cubicBezTo>
                <a:close/>
              </a:path>
            </a:pathLst>
          </a:custGeom>
        </p:spPr>
        <p:txBody>
          <a:bodyPr wrap="square">
            <a:noAutofit/>
          </a:bodyPr>
          <a:lstStyle/>
          <a:p>
            <a:endParaRPr lang="lt-LT"/>
          </a:p>
        </p:txBody>
      </p:sp>
      <p:sp>
        <p:nvSpPr>
          <p:cNvPr id="4" name="Date Placeholder 3">
            <a:extLst>
              <a:ext uri="{FF2B5EF4-FFF2-40B4-BE49-F238E27FC236}">
                <a16:creationId xmlns:a16="http://schemas.microsoft.com/office/drawing/2014/main" id="{2F69AAAC-E060-4DF5-B21F-3E8461B8E6E6}"/>
              </a:ext>
            </a:extLst>
          </p:cNvPr>
          <p:cNvSpPr>
            <a:spLocks noGrp="1"/>
          </p:cNvSpPr>
          <p:nvPr>
            <p:ph type="dt" sz="half" idx="11"/>
          </p:nvPr>
        </p:nvSpPr>
        <p:spPr/>
        <p:txBody>
          <a:bodyPr/>
          <a:lstStyle/>
          <a:p>
            <a:r>
              <a:rPr lang="lt-LT"/>
              <a:t>2024-04-09</a:t>
            </a:r>
          </a:p>
        </p:txBody>
      </p:sp>
      <p:sp>
        <p:nvSpPr>
          <p:cNvPr id="5" name="Footer Placeholder 4">
            <a:extLst>
              <a:ext uri="{FF2B5EF4-FFF2-40B4-BE49-F238E27FC236}">
                <a16:creationId xmlns:a16="http://schemas.microsoft.com/office/drawing/2014/main" id="{38A84F29-D825-410D-AEEE-2CBCACC9B4A7}"/>
              </a:ext>
            </a:extLst>
          </p:cNvPr>
          <p:cNvSpPr>
            <a:spLocks noGrp="1"/>
          </p:cNvSpPr>
          <p:nvPr>
            <p:ph type="ftr" sz="quarter" idx="12"/>
          </p:nvPr>
        </p:nvSpPr>
        <p:spPr/>
        <p:txBody>
          <a:bodyPr/>
          <a:lstStyle/>
          <a:p>
            <a:r>
              <a:rPr lang="lt-LT"/>
              <a:t>Lietuvos ekosistemos ir jų būklė – eksperimentinė statistika</a:t>
            </a:r>
          </a:p>
        </p:txBody>
      </p:sp>
      <p:sp>
        <p:nvSpPr>
          <p:cNvPr id="6" name="Slide Number Placeholder 5">
            <a:extLst>
              <a:ext uri="{FF2B5EF4-FFF2-40B4-BE49-F238E27FC236}">
                <a16:creationId xmlns:a16="http://schemas.microsoft.com/office/drawing/2014/main" id="{9C70FF03-A30B-4A9A-B00C-B8647784402D}"/>
              </a:ext>
            </a:extLst>
          </p:cNvPr>
          <p:cNvSpPr>
            <a:spLocks noGrp="1"/>
          </p:cNvSpPr>
          <p:nvPr>
            <p:ph type="sldNum" sz="quarter" idx="13"/>
          </p:nvPr>
        </p:nvSpPr>
        <p:spPr/>
        <p:txBody>
          <a:bodyPr/>
          <a:lstStyle/>
          <a:p>
            <a:fld id="{3371771D-F660-431A-8233-71E7CC6AA6B3}" type="slidenum">
              <a:rPr lang="lt-LT" smtClean="0"/>
              <a:pPr/>
              <a:t>‹#›</a:t>
            </a:fld>
            <a:endParaRPr lang="lt-LT"/>
          </a:p>
        </p:txBody>
      </p:sp>
    </p:spTree>
    <p:extLst>
      <p:ext uri="{BB962C8B-B14F-4D97-AF65-F5344CB8AC3E}">
        <p14:creationId xmlns:p14="http://schemas.microsoft.com/office/powerpoint/2010/main" val="28871662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4FF4C-C4A1-096A-22F2-84C29BB6C66A}"/>
              </a:ext>
            </a:extLst>
          </p:cNvPr>
          <p:cNvSpPr>
            <a:spLocks noGrp="1"/>
          </p:cNvSpPr>
          <p:nvPr>
            <p:ph type="ctrTitle"/>
          </p:nvPr>
        </p:nvSpPr>
        <p:spPr>
          <a:xfrm>
            <a:off x="1524000" y="1122363"/>
            <a:ext cx="9144000" cy="2387600"/>
          </a:xfrm>
        </p:spPr>
        <p:txBody>
          <a:bodyPr anchor="b">
            <a:normAutofit/>
          </a:bodyPr>
          <a:lstStyle>
            <a:lvl1pPr algn="ctr">
              <a:defRPr sz="2800"/>
            </a:lvl1pPr>
          </a:lstStyle>
          <a:p>
            <a:r>
              <a:rPr lang="en-US"/>
              <a:t>Click to edit Master title style</a:t>
            </a:r>
            <a:endParaRPr lang="lt-LT"/>
          </a:p>
        </p:txBody>
      </p:sp>
      <p:sp>
        <p:nvSpPr>
          <p:cNvPr id="3" name="Subtitle 2">
            <a:extLst>
              <a:ext uri="{FF2B5EF4-FFF2-40B4-BE49-F238E27FC236}">
                <a16:creationId xmlns:a16="http://schemas.microsoft.com/office/drawing/2014/main" id="{9568A6E4-5F69-4831-9832-43F028DFD8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a:extLst>
              <a:ext uri="{FF2B5EF4-FFF2-40B4-BE49-F238E27FC236}">
                <a16:creationId xmlns:a16="http://schemas.microsoft.com/office/drawing/2014/main" id="{D93358DA-B395-FD7A-9FA6-ADAD2A3566C4}"/>
              </a:ext>
            </a:extLst>
          </p:cNvPr>
          <p:cNvSpPr>
            <a:spLocks noGrp="1"/>
          </p:cNvSpPr>
          <p:nvPr>
            <p:ph type="dt" sz="half" idx="10"/>
          </p:nvPr>
        </p:nvSpPr>
        <p:spPr/>
        <p:txBody>
          <a:bodyPr/>
          <a:lstStyle/>
          <a:p>
            <a:r>
              <a:rPr lang="lt-LT"/>
              <a:t>2024-04-09</a:t>
            </a:r>
          </a:p>
        </p:txBody>
      </p:sp>
      <p:sp>
        <p:nvSpPr>
          <p:cNvPr id="6" name="Slide Number Placeholder 5">
            <a:extLst>
              <a:ext uri="{FF2B5EF4-FFF2-40B4-BE49-F238E27FC236}">
                <a16:creationId xmlns:a16="http://schemas.microsoft.com/office/drawing/2014/main" id="{EDCFD4B1-1963-7CBD-27B2-92796D289DB5}"/>
              </a:ext>
            </a:extLst>
          </p:cNvPr>
          <p:cNvSpPr>
            <a:spLocks noGrp="1"/>
          </p:cNvSpPr>
          <p:nvPr>
            <p:ph type="sldNum" sz="quarter" idx="12"/>
          </p:nvPr>
        </p:nvSpPr>
        <p:spPr/>
        <p:txBody>
          <a:bodyPr/>
          <a:lstStyle/>
          <a:p>
            <a:fld id="{3371771D-F660-431A-8233-71E7CC6AA6B3}" type="slidenum">
              <a:rPr lang="lt-LT" smtClean="0"/>
              <a:t>‹#›</a:t>
            </a:fld>
            <a:endParaRPr lang="lt-LT"/>
          </a:p>
        </p:txBody>
      </p:sp>
      <p:sp>
        <p:nvSpPr>
          <p:cNvPr id="9" name="Footer Placeholder 6">
            <a:extLst>
              <a:ext uri="{FF2B5EF4-FFF2-40B4-BE49-F238E27FC236}">
                <a16:creationId xmlns:a16="http://schemas.microsoft.com/office/drawing/2014/main" id="{F62424A4-E241-4A69-8B5B-299BACBCEB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r>
              <a:rPr lang="lt-LT"/>
              <a:t>Lietuvos ekosistemos ir jų būklė – eksperimentinė statistika</a:t>
            </a:r>
          </a:p>
        </p:txBody>
      </p:sp>
    </p:spTree>
    <p:extLst>
      <p:ext uri="{BB962C8B-B14F-4D97-AF65-F5344CB8AC3E}">
        <p14:creationId xmlns:p14="http://schemas.microsoft.com/office/powerpoint/2010/main" val="22523333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253C79-AA00-DD62-2970-64BF5CE6B553}"/>
              </a:ext>
            </a:extLst>
          </p:cNvPr>
          <p:cNvSpPr>
            <a:spLocks noGrp="1"/>
          </p:cNvSpPr>
          <p:nvPr>
            <p:ph idx="1"/>
          </p:nvPr>
        </p:nvSpPr>
        <p:spPr>
          <a:xfrm>
            <a:off x="847418" y="1908753"/>
            <a:ext cx="10522546" cy="4351338"/>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24C9AD87-B702-BEA9-CF91-EED2DAD165F2}"/>
              </a:ext>
            </a:extLst>
          </p:cNvPr>
          <p:cNvSpPr>
            <a:spLocks noGrp="1"/>
          </p:cNvSpPr>
          <p:nvPr>
            <p:ph type="dt" sz="half" idx="10"/>
          </p:nvPr>
        </p:nvSpPr>
        <p:spPr/>
        <p:txBody>
          <a:bodyPr/>
          <a:lstStyle/>
          <a:p>
            <a:r>
              <a:rPr lang="lt-LT"/>
              <a:t>2024-04-09</a:t>
            </a:r>
          </a:p>
        </p:txBody>
      </p:sp>
      <p:sp>
        <p:nvSpPr>
          <p:cNvPr id="6" name="Slide Number Placeholder 5">
            <a:extLst>
              <a:ext uri="{FF2B5EF4-FFF2-40B4-BE49-F238E27FC236}">
                <a16:creationId xmlns:a16="http://schemas.microsoft.com/office/drawing/2014/main" id="{3230574A-4596-5C49-6561-8E1E891BFBBB}"/>
              </a:ext>
            </a:extLst>
          </p:cNvPr>
          <p:cNvSpPr>
            <a:spLocks noGrp="1"/>
          </p:cNvSpPr>
          <p:nvPr>
            <p:ph type="sldNum" sz="quarter" idx="12"/>
          </p:nvPr>
        </p:nvSpPr>
        <p:spPr/>
        <p:txBody>
          <a:bodyPr/>
          <a:lstStyle/>
          <a:p>
            <a:fld id="{3371771D-F660-431A-8233-71E7CC6AA6B3}" type="slidenum">
              <a:rPr lang="lt-LT" smtClean="0"/>
              <a:t>‹#›</a:t>
            </a:fld>
            <a:endParaRPr lang="lt-LT"/>
          </a:p>
        </p:txBody>
      </p:sp>
      <p:sp>
        <p:nvSpPr>
          <p:cNvPr id="9" name="Footer Placeholder 6">
            <a:extLst>
              <a:ext uri="{FF2B5EF4-FFF2-40B4-BE49-F238E27FC236}">
                <a16:creationId xmlns:a16="http://schemas.microsoft.com/office/drawing/2014/main" id="{39797D7D-6B5E-4E9E-9268-719FBB80F0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r>
              <a:rPr lang="lt-LT"/>
              <a:t>Lietuvos ekosistemos ir jų būklė – eksperimentinė statistika</a:t>
            </a:r>
          </a:p>
        </p:txBody>
      </p:sp>
      <p:sp>
        <p:nvSpPr>
          <p:cNvPr id="7" name="Title 1">
            <a:extLst>
              <a:ext uri="{FF2B5EF4-FFF2-40B4-BE49-F238E27FC236}">
                <a16:creationId xmlns:a16="http://schemas.microsoft.com/office/drawing/2014/main" id="{F166CBB7-2998-4EEF-856B-AE78ED5FC754}"/>
              </a:ext>
            </a:extLst>
          </p:cNvPr>
          <p:cNvSpPr>
            <a:spLocks noGrp="1"/>
          </p:cNvSpPr>
          <p:nvPr>
            <p:ph type="title"/>
          </p:nvPr>
        </p:nvSpPr>
        <p:spPr>
          <a:xfrm>
            <a:off x="838200" y="734565"/>
            <a:ext cx="10515600" cy="1080000"/>
          </a:xfrm>
        </p:spPr>
        <p:txBody>
          <a:bodyPr>
            <a:normAutofit/>
          </a:bodyPr>
          <a:lstStyle>
            <a:lvl1pPr>
              <a:defRPr sz="2800"/>
            </a:lvl1pPr>
          </a:lstStyle>
          <a:p>
            <a:r>
              <a:rPr lang="en-US"/>
              <a:t>Click to edit Master title style</a:t>
            </a:r>
            <a:endParaRPr lang="lt-LT"/>
          </a:p>
        </p:txBody>
      </p:sp>
    </p:spTree>
    <p:extLst>
      <p:ext uri="{BB962C8B-B14F-4D97-AF65-F5344CB8AC3E}">
        <p14:creationId xmlns:p14="http://schemas.microsoft.com/office/powerpoint/2010/main" val="3095014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52F736-7E65-C62B-A47A-6512F9B3AB08}"/>
              </a:ext>
            </a:extLst>
          </p:cNvPr>
          <p:cNvSpPr>
            <a:spLocks noGrp="1"/>
          </p:cNvSpPr>
          <p:nvPr>
            <p:ph sz="half" idx="1"/>
          </p:nvPr>
        </p:nvSpPr>
        <p:spPr>
          <a:xfrm>
            <a:off x="792000" y="1899513"/>
            <a:ext cx="5181600" cy="4351338"/>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a:extLst>
              <a:ext uri="{FF2B5EF4-FFF2-40B4-BE49-F238E27FC236}">
                <a16:creationId xmlns:a16="http://schemas.microsoft.com/office/drawing/2014/main" id="{5C468A2F-46D5-285D-6894-07DE58CDDD78}"/>
              </a:ext>
            </a:extLst>
          </p:cNvPr>
          <p:cNvSpPr>
            <a:spLocks noGrp="1"/>
          </p:cNvSpPr>
          <p:nvPr>
            <p:ph sz="half" idx="2"/>
          </p:nvPr>
        </p:nvSpPr>
        <p:spPr>
          <a:xfrm>
            <a:off x="6172200" y="1899513"/>
            <a:ext cx="5181600" cy="4351338"/>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a:extLst>
              <a:ext uri="{FF2B5EF4-FFF2-40B4-BE49-F238E27FC236}">
                <a16:creationId xmlns:a16="http://schemas.microsoft.com/office/drawing/2014/main" id="{75889AE4-E216-5144-EE28-811132A38211}"/>
              </a:ext>
            </a:extLst>
          </p:cNvPr>
          <p:cNvSpPr>
            <a:spLocks noGrp="1"/>
          </p:cNvSpPr>
          <p:nvPr>
            <p:ph type="dt" sz="half" idx="10"/>
          </p:nvPr>
        </p:nvSpPr>
        <p:spPr/>
        <p:txBody>
          <a:bodyPr/>
          <a:lstStyle/>
          <a:p>
            <a:r>
              <a:rPr lang="lt-LT"/>
              <a:t>2024-04-09</a:t>
            </a:r>
          </a:p>
        </p:txBody>
      </p:sp>
      <p:sp>
        <p:nvSpPr>
          <p:cNvPr id="7" name="Slide Number Placeholder 6">
            <a:extLst>
              <a:ext uri="{FF2B5EF4-FFF2-40B4-BE49-F238E27FC236}">
                <a16:creationId xmlns:a16="http://schemas.microsoft.com/office/drawing/2014/main" id="{6E8E81F3-3C90-FE46-1D9B-A9EC23EA38DA}"/>
              </a:ext>
            </a:extLst>
          </p:cNvPr>
          <p:cNvSpPr>
            <a:spLocks noGrp="1"/>
          </p:cNvSpPr>
          <p:nvPr>
            <p:ph type="sldNum" sz="quarter" idx="12"/>
          </p:nvPr>
        </p:nvSpPr>
        <p:spPr/>
        <p:txBody>
          <a:bodyPr/>
          <a:lstStyle/>
          <a:p>
            <a:fld id="{3371771D-F660-431A-8233-71E7CC6AA6B3}" type="slidenum">
              <a:rPr lang="lt-LT" smtClean="0"/>
              <a:t>‹#›</a:t>
            </a:fld>
            <a:endParaRPr lang="lt-LT"/>
          </a:p>
        </p:txBody>
      </p:sp>
      <p:sp>
        <p:nvSpPr>
          <p:cNvPr id="10" name="Footer Placeholder 6">
            <a:extLst>
              <a:ext uri="{FF2B5EF4-FFF2-40B4-BE49-F238E27FC236}">
                <a16:creationId xmlns:a16="http://schemas.microsoft.com/office/drawing/2014/main" id="{556F697C-5655-477C-8355-79C0483252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r>
              <a:rPr lang="lt-LT"/>
              <a:t>Lietuvos ekosistemos ir jų būklė – eksperimentinė statistika</a:t>
            </a:r>
          </a:p>
        </p:txBody>
      </p:sp>
      <p:sp>
        <p:nvSpPr>
          <p:cNvPr id="9" name="Title 1">
            <a:extLst>
              <a:ext uri="{FF2B5EF4-FFF2-40B4-BE49-F238E27FC236}">
                <a16:creationId xmlns:a16="http://schemas.microsoft.com/office/drawing/2014/main" id="{3A2CB0E6-2522-4FFF-8D2E-CA430E0AE379}"/>
              </a:ext>
            </a:extLst>
          </p:cNvPr>
          <p:cNvSpPr>
            <a:spLocks noGrp="1"/>
          </p:cNvSpPr>
          <p:nvPr>
            <p:ph type="title"/>
          </p:nvPr>
        </p:nvSpPr>
        <p:spPr>
          <a:xfrm>
            <a:off x="838200" y="734565"/>
            <a:ext cx="10515600" cy="1080000"/>
          </a:xfrm>
        </p:spPr>
        <p:txBody>
          <a:bodyPr>
            <a:normAutofit/>
          </a:bodyPr>
          <a:lstStyle>
            <a:lvl1pPr>
              <a:defRPr sz="2800"/>
            </a:lvl1pPr>
          </a:lstStyle>
          <a:p>
            <a:r>
              <a:rPr lang="en-US"/>
              <a:t>Click to edit Master title style</a:t>
            </a:r>
            <a:endParaRPr lang="lt-LT"/>
          </a:p>
        </p:txBody>
      </p:sp>
    </p:spTree>
    <p:extLst>
      <p:ext uri="{BB962C8B-B14F-4D97-AF65-F5344CB8AC3E}">
        <p14:creationId xmlns:p14="http://schemas.microsoft.com/office/powerpoint/2010/main" val="156228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8F8F7B-9450-7995-BC2A-12F42F55FA7A}"/>
              </a:ext>
            </a:extLst>
          </p:cNvPr>
          <p:cNvSpPr>
            <a:spLocks noGrp="1"/>
          </p:cNvSpPr>
          <p:nvPr>
            <p:ph type="body" idx="1"/>
          </p:nvPr>
        </p:nvSpPr>
        <p:spPr>
          <a:xfrm>
            <a:off x="839788" y="187511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246B1D-D772-6D27-3F9C-6BD99E0E34C1}"/>
              </a:ext>
            </a:extLst>
          </p:cNvPr>
          <p:cNvSpPr>
            <a:spLocks noGrp="1"/>
          </p:cNvSpPr>
          <p:nvPr>
            <p:ph sz="half" idx="2"/>
          </p:nvPr>
        </p:nvSpPr>
        <p:spPr>
          <a:xfrm>
            <a:off x="839788" y="2745211"/>
            <a:ext cx="5157787" cy="36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a:extLst>
              <a:ext uri="{FF2B5EF4-FFF2-40B4-BE49-F238E27FC236}">
                <a16:creationId xmlns:a16="http://schemas.microsoft.com/office/drawing/2014/main" id="{6A3117E5-B7EF-3A60-7FB3-E9468A4497B5}"/>
              </a:ext>
            </a:extLst>
          </p:cNvPr>
          <p:cNvSpPr>
            <a:spLocks noGrp="1"/>
          </p:cNvSpPr>
          <p:nvPr>
            <p:ph type="body" sz="quarter" idx="3"/>
          </p:nvPr>
        </p:nvSpPr>
        <p:spPr>
          <a:xfrm>
            <a:off x="6172200" y="187511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B71656-D23D-9E72-27FB-C8CF62CFE177}"/>
              </a:ext>
            </a:extLst>
          </p:cNvPr>
          <p:cNvSpPr>
            <a:spLocks noGrp="1"/>
          </p:cNvSpPr>
          <p:nvPr>
            <p:ph sz="quarter" idx="4"/>
          </p:nvPr>
        </p:nvSpPr>
        <p:spPr>
          <a:xfrm>
            <a:off x="6172200" y="2745211"/>
            <a:ext cx="5183188" cy="36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a:extLst>
              <a:ext uri="{FF2B5EF4-FFF2-40B4-BE49-F238E27FC236}">
                <a16:creationId xmlns:a16="http://schemas.microsoft.com/office/drawing/2014/main" id="{0557A232-A635-3EEF-966F-F9B484245DA5}"/>
              </a:ext>
            </a:extLst>
          </p:cNvPr>
          <p:cNvSpPr>
            <a:spLocks noGrp="1"/>
          </p:cNvSpPr>
          <p:nvPr>
            <p:ph type="dt" sz="half" idx="10"/>
          </p:nvPr>
        </p:nvSpPr>
        <p:spPr/>
        <p:txBody>
          <a:bodyPr/>
          <a:lstStyle/>
          <a:p>
            <a:r>
              <a:rPr lang="lt-LT"/>
              <a:t>2024-04-09</a:t>
            </a:r>
          </a:p>
        </p:txBody>
      </p:sp>
      <p:sp>
        <p:nvSpPr>
          <p:cNvPr id="9" name="Slide Number Placeholder 8">
            <a:extLst>
              <a:ext uri="{FF2B5EF4-FFF2-40B4-BE49-F238E27FC236}">
                <a16:creationId xmlns:a16="http://schemas.microsoft.com/office/drawing/2014/main" id="{45C03E94-2223-70F9-6517-BDF2DD7B7D9F}"/>
              </a:ext>
            </a:extLst>
          </p:cNvPr>
          <p:cNvSpPr>
            <a:spLocks noGrp="1"/>
          </p:cNvSpPr>
          <p:nvPr>
            <p:ph type="sldNum" sz="quarter" idx="12"/>
          </p:nvPr>
        </p:nvSpPr>
        <p:spPr/>
        <p:txBody>
          <a:bodyPr/>
          <a:lstStyle/>
          <a:p>
            <a:fld id="{3371771D-F660-431A-8233-71E7CC6AA6B3}" type="slidenum">
              <a:rPr lang="lt-LT" smtClean="0"/>
              <a:t>‹#›</a:t>
            </a:fld>
            <a:endParaRPr lang="lt-LT"/>
          </a:p>
        </p:txBody>
      </p:sp>
      <p:sp>
        <p:nvSpPr>
          <p:cNvPr id="13" name="Title 1">
            <a:extLst>
              <a:ext uri="{FF2B5EF4-FFF2-40B4-BE49-F238E27FC236}">
                <a16:creationId xmlns:a16="http://schemas.microsoft.com/office/drawing/2014/main" id="{063424A9-BC8E-492E-A215-2AF76F4D567C}"/>
              </a:ext>
            </a:extLst>
          </p:cNvPr>
          <p:cNvSpPr>
            <a:spLocks noGrp="1"/>
          </p:cNvSpPr>
          <p:nvPr>
            <p:ph type="title"/>
          </p:nvPr>
        </p:nvSpPr>
        <p:spPr>
          <a:xfrm>
            <a:off x="838200" y="734565"/>
            <a:ext cx="10515600" cy="1080000"/>
          </a:xfrm>
        </p:spPr>
        <p:txBody>
          <a:bodyPr>
            <a:normAutofit/>
          </a:bodyPr>
          <a:lstStyle>
            <a:lvl1pPr>
              <a:defRPr sz="2800"/>
            </a:lvl1pPr>
          </a:lstStyle>
          <a:p>
            <a:r>
              <a:rPr lang="en-US"/>
              <a:t>Click to edit Master title style</a:t>
            </a:r>
            <a:endParaRPr lang="lt-LT"/>
          </a:p>
        </p:txBody>
      </p:sp>
      <p:sp>
        <p:nvSpPr>
          <p:cNvPr id="12" name="Footer Placeholder 6">
            <a:extLst>
              <a:ext uri="{FF2B5EF4-FFF2-40B4-BE49-F238E27FC236}">
                <a16:creationId xmlns:a16="http://schemas.microsoft.com/office/drawing/2014/main" id="{8F876514-1A7B-4087-A727-61FC471936DD}"/>
              </a:ext>
            </a:extLst>
          </p:cNvPr>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r>
              <a:rPr lang="lt-LT"/>
              <a:t>Lietuvos ekosistemos ir jų būklė – eksperimentinė statistika</a:t>
            </a:r>
          </a:p>
        </p:txBody>
      </p:sp>
    </p:spTree>
    <p:extLst>
      <p:ext uri="{BB962C8B-B14F-4D97-AF65-F5344CB8AC3E}">
        <p14:creationId xmlns:p14="http://schemas.microsoft.com/office/powerpoint/2010/main" val="33917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97CEA2C-B66A-9B8B-6D91-6A58B29FF25A}"/>
              </a:ext>
            </a:extLst>
          </p:cNvPr>
          <p:cNvSpPr>
            <a:spLocks noGrp="1"/>
          </p:cNvSpPr>
          <p:nvPr>
            <p:ph type="dt" sz="half" idx="10"/>
          </p:nvPr>
        </p:nvSpPr>
        <p:spPr/>
        <p:txBody>
          <a:bodyPr/>
          <a:lstStyle>
            <a:lvl1pPr>
              <a:defRPr sz="1000"/>
            </a:lvl1pPr>
          </a:lstStyle>
          <a:p>
            <a:r>
              <a:rPr lang="lt-LT"/>
              <a:t>2024-04-09</a:t>
            </a:r>
          </a:p>
        </p:txBody>
      </p:sp>
      <p:sp>
        <p:nvSpPr>
          <p:cNvPr id="5" name="Slide Number Placeholder 4">
            <a:extLst>
              <a:ext uri="{FF2B5EF4-FFF2-40B4-BE49-F238E27FC236}">
                <a16:creationId xmlns:a16="http://schemas.microsoft.com/office/drawing/2014/main" id="{3817742D-3926-AB74-B1C8-C7F5C131CEE1}"/>
              </a:ext>
            </a:extLst>
          </p:cNvPr>
          <p:cNvSpPr>
            <a:spLocks noGrp="1"/>
          </p:cNvSpPr>
          <p:nvPr>
            <p:ph type="sldNum" sz="quarter" idx="12"/>
          </p:nvPr>
        </p:nvSpPr>
        <p:spPr/>
        <p:txBody>
          <a:bodyPr/>
          <a:lstStyle/>
          <a:p>
            <a:fld id="{3371771D-F660-431A-8233-71E7CC6AA6B3}" type="slidenum">
              <a:rPr lang="lt-LT" smtClean="0"/>
              <a:t>‹#›</a:t>
            </a:fld>
            <a:endParaRPr lang="lt-LT"/>
          </a:p>
        </p:txBody>
      </p:sp>
      <p:sp>
        <p:nvSpPr>
          <p:cNvPr id="10" name="Title 1">
            <a:extLst>
              <a:ext uri="{FF2B5EF4-FFF2-40B4-BE49-F238E27FC236}">
                <a16:creationId xmlns:a16="http://schemas.microsoft.com/office/drawing/2014/main" id="{F3FD1602-4AF8-4D91-96EC-FA495C7DBDB6}"/>
              </a:ext>
            </a:extLst>
          </p:cNvPr>
          <p:cNvSpPr>
            <a:spLocks noGrp="1"/>
          </p:cNvSpPr>
          <p:nvPr>
            <p:ph type="title"/>
          </p:nvPr>
        </p:nvSpPr>
        <p:spPr>
          <a:xfrm>
            <a:off x="838200" y="734565"/>
            <a:ext cx="10515600" cy="1080000"/>
          </a:xfrm>
        </p:spPr>
        <p:txBody>
          <a:bodyPr>
            <a:normAutofit/>
          </a:bodyPr>
          <a:lstStyle>
            <a:lvl1pPr>
              <a:defRPr sz="2800"/>
            </a:lvl1pPr>
          </a:lstStyle>
          <a:p>
            <a:r>
              <a:rPr lang="en-US"/>
              <a:t>Click to edit Master title style</a:t>
            </a:r>
            <a:endParaRPr lang="lt-LT"/>
          </a:p>
        </p:txBody>
      </p:sp>
      <p:sp>
        <p:nvSpPr>
          <p:cNvPr id="8" name="Footer Placeholder 6">
            <a:extLst>
              <a:ext uri="{FF2B5EF4-FFF2-40B4-BE49-F238E27FC236}">
                <a16:creationId xmlns:a16="http://schemas.microsoft.com/office/drawing/2014/main" id="{52014357-4A52-4686-B946-0C97D2217A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r>
              <a:rPr lang="lt-LT"/>
              <a:t>Lietuvos ekosistemos ir jų būklė – eksperimentinė statistika</a:t>
            </a:r>
          </a:p>
        </p:txBody>
      </p:sp>
    </p:spTree>
    <p:extLst>
      <p:ext uri="{BB962C8B-B14F-4D97-AF65-F5344CB8AC3E}">
        <p14:creationId xmlns:p14="http://schemas.microsoft.com/office/powerpoint/2010/main" val="267482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C6EF72-438F-43AD-8CA5-33D3BDF392E2}"/>
              </a:ext>
            </a:extLst>
          </p:cNvPr>
          <p:cNvSpPr>
            <a:spLocks noGrp="1"/>
          </p:cNvSpPr>
          <p:nvPr>
            <p:ph type="dt" sz="half" idx="10"/>
          </p:nvPr>
        </p:nvSpPr>
        <p:spPr/>
        <p:txBody>
          <a:bodyPr/>
          <a:lstStyle>
            <a:lvl1pPr>
              <a:defRPr sz="1000"/>
            </a:lvl1pPr>
          </a:lstStyle>
          <a:p>
            <a:r>
              <a:rPr lang="lt-LT"/>
              <a:t>2024-04-09</a:t>
            </a:r>
          </a:p>
        </p:txBody>
      </p:sp>
      <p:sp>
        <p:nvSpPr>
          <p:cNvPr id="4" name="Slide Number Placeholder 3">
            <a:extLst>
              <a:ext uri="{FF2B5EF4-FFF2-40B4-BE49-F238E27FC236}">
                <a16:creationId xmlns:a16="http://schemas.microsoft.com/office/drawing/2014/main" id="{071A93C1-4E4C-5EC4-53EE-BA23884C7128}"/>
              </a:ext>
            </a:extLst>
          </p:cNvPr>
          <p:cNvSpPr>
            <a:spLocks noGrp="1"/>
          </p:cNvSpPr>
          <p:nvPr>
            <p:ph type="sldNum" sz="quarter" idx="12"/>
          </p:nvPr>
        </p:nvSpPr>
        <p:spPr/>
        <p:txBody>
          <a:bodyPr/>
          <a:lstStyle/>
          <a:p>
            <a:fld id="{3371771D-F660-431A-8233-71E7CC6AA6B3}" type="slidenum">
              <a:rPr lang="lt-LT" smtClean="0"/>
              <a:t>‹#›</a:t>
            </a:fld>
            <a:endParaRPr lang="lt-LT"/>
          </a:p>
        </p:txBody>
      </p:sp>
      <p:sp>
        <p:nvSpPr>
          <p:cNvPr id="7" name="Title 1">
            <a:extLst>
              <a:ext uri="{FF2B5EF4-FFF2-40B4-BE49-F238E27FC236}">
                <a16:creationId xmlns:a16="http://schemas.microsoft.com/office/drawing/2014/main" id="{D576B481-D4C5-4EAA-AD9E-1846EF959BE7}"/>
              </a:ext>
            </a:extLst>
          </p:cNvPr>
          <p:cNvSpPr>
            <a:spLocks noGrp="1"/>
          </p:cNvSpPr>
          <p:nvPr>
            <p:ph type="title"/>
          </p:nvPr>
        </p:nvSpPr>
        <p:spPr>
          <a:xfrm>
            <a:off x="838200" y="734565"/>
            <a:ext cx="10515600" cy="1080000"/>
          </a:xfrm>
        </p:spPr>
        <p:txBody>
          <a:bodyPr>
            <a:normAutofit/>
          </a:bodyPr>
          <a:lstStyle>
            <a:lvl1pPr>
              <a:defRPr sz="2800"/>
            </a:lvl1pPr>
          </a:lstStyle>
          <a:p>
            <a:r>
              <a:rPr lang="en-US"/>
              <a:t>Click to edit Master title style</a:t>
            </a:r>
            <a:endParaRPr lang="lt-LT"/>
          </a:p>
        </p:txBody>
      </p:sp>
      <p:sp>
        <p:nvSpPr>
          <p:cNvPr id="8" name="Footer Placeholder 6">
            <a:extLst>
              <a:ext uri="{FF2B5EF4-FFF2-40B4-BE49-F238E27FC236}">
                <a16:creationId xmlns:a16="http://schemas.microsoft.com/office/drawing/2014/main" id="{D4A94A52-1D0A-445D-A35E-942BFAD74C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r>
              <a:rPr lang="lt-LT"/>
              <a:t>Lietuvos ekosistemos ir jų būklė – eksperimentinė statistika</a:t>
            </a:r>
          </a:p>
        </p:txBody>
      </p:sp>
    </p:spTree>
    <p:extLst>
      <p:ext uri="{BB962C8B-B14F-4D97-AF65-F5344CB8AC3E}">
        <p14:creationId xmlns:p14="http://schemas.microsoft.com/office/powerpoint/2010/main" val="1666519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D43141-CDA9-5D08-0E59-F36BD87986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a:extLst>
              <a:ext uri="{FF2B5EF4-FFF2-40B4-BE49-F238E27FC236}">
                <a16:creationId xmlns:a16="http://schemas.microsoft.com/office/drawing/2014/main" id="{8CE59D75-65FD-9720-D42E-D3EB1FA9BD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B38851C4-B702-478C-5769-048F0DE738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ea typeface="Red Hat Text Light" panose="02010303040201060303" pitchFamily="2" charset="0"/>
                <a:cs typeface="Arial" panose="020B0604020202020204" pitchFamily="34" charset="0"/>
              </a:defRPr>
            </a:lvl1pPr>
          </a:lstStyle>
          <a:p>
            <a:r>
              <a:rPr lang="lt-LT"/>
              <a:t>2024-04-09</a:t>
            </a:r>
          </a:p>
        </p:txBody>
      </p:sp>
      <p:sp>
        <p:nvSpPr>
          <p:cNvPr id="6" name="Slide Number Placeholder 5">
            <a:extLst>
              <a:ext uri="{FF2B5EF4-FFF2-40B4-BE49-F238E27FC236}">
                <a16:creationId xmlns:a16="http://schemas.microsoft.com/office/drawing/2014/main" id="{5DE60EF8-65AD-80DD-EF7E-ACD018E73C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ea typeface="Red Hat Text Light" panose="02010303040201060303" pitchFamily="2" charset="0"/>
                <a:cs typeface="Arial" panose="020B0604020202020204" pitchFamily="34" charset="0"/>
              </a:defRPr>
            </a:lvl1pPr>
          </a:lstStyle>
          <a:p>
            <a:fld id="{3371771D-F660-431A-8233-71E7CC6AA6B3}" type="slidenum">
              <a:rPr lang="lt-LT" smtClean="0"/>
              <a:pPr/>
              <a:t>‹#›</a:t>
            </a:fld>
            <a:endParaRPr lang="lt-LT"/>
          </a:p>
        </p:txBody>
      </p:sp>
      <p:sp>
        <p:nvSpPr>
          <p:cNvPr id="7" name="Footer Placeholder 6">
            <a:extLst>
              <a:ext uri="{FF2B5EF4-FFF2-40B4-BE49-F238E27FC236}">
                <a16:creationId xmlns:a16="http://schemas.microsoft.com/office/drawing/2014/main" id="{45B357AD-E627-4147-86E8-D59CCCA024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r>
              <a:rPr lang="lt-LT"/>
              <a:t>Lietuvos ekosistemos ir jų būklė – eksperimentinė statistika</a:t>
            </a:r>
          </a:p>
        </p:txBody>
      </p:sp>
      <p:pic>
        <p:nvPicPr>
          <p:cNvPr id="8" name="Picture 7" descr="Icon&#10;&#10;Description automatically generated">
            <a:extLst>
              <a:ext uri="{FF2B5EF4-FFF2-40B4-BE49-F238E27FC236}">
                <a16:creationId xmlns:a16="http://schemas.microsoft.com/office/drawing/2014/main" id="{3A4B390F-546B-4B72-8060-05D398C486FD}"/>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1" t="4532" r="152" b="-19738"/>
          <a:stretch/>
        </p:blipFill>
        <p:spPr>
          <a:xfrm flipH="1">
            <a:off x="-9525" y="177419"/>
            <a:ext cx="1044000" cy="555224"/>
          </a:xfrm>
          <a:prstGeom prst="rect">
            <a:avLst/>
          </a:prstGeom>
        </p:spPr>
      </p:pic>
      <p:pic>
        <p:nvPicPr>
          <p:cNvPr id="9" name="Picture 8">
            <a:extLst>
              <a:ext uri="{FF2B5EF4-FFF2-40B4-BE49-F238E27FC236}">
                <a16:creationId xmlns:a16="http://schemas.microsoft.com/office/drawing/2014/main" id="{EF4CAAD5-63E1-4881-BDEE-B8C76E3B922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752000" y="0"/>
            <a:ext cx="1440000" cy="910062"/>
          </a:xfrm>
          <a:prstGeom prst="rect">
            <a:avLst/>
          </a:prstGeom>
        </p:spPr>
      </p:pic>
    </p:spTree>
    <p:extLst>
      <p:ext uri="{BB962C8B-B14F-4D97-AF65-F5344CB8AC3E}">
        <p14:creationId xmlns:p14="http://schemas.microsoft.com/office/powerpoint/2010/main" val="68707508"/>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9" r:id="rId3"/>
    <p:sldLayoutId id="2147483660" r:id="rId4"/>
    <p:sldLayoutId id="2147483650"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Red Hat Text SemiBold" panose="02010303040201060303"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Red Hat Text Light" panose="02010303040201060303"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Red Hat Text Light" panose="02010303040201060303"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Red Hat Text Light" panose="02010303040201060303"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Red Hat Text Light" panose="02010303040201060303"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Red Hat Text Light" panose="02010303040201060303"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02A3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80B64F-7EDA-432C-B9C1-AD77143CBC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a:extLst>
              <a:ext uri="{FF2B5EF4-FFF2-40B4-BE49-F238E27FC236}">
                <a16:creationId xmlns:a16="http://schemas.microsoft.com/office/drawing/2014/main" id="{48CCA724-8E34-4122-B749-9A69E7B3C5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09A81625-AD13-48CC-A5D2-0C59807AD7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rgbClr val="FFFFFF"/>
                </a:solidFill>
                <a:latin typeface="Arial" panose="020B0604020202020204" pitchFamily="34" charset="0"/>
                <a:cs typeface="Arial" panose="020B0604020202020204" pitchFamily="34" charset="0"/>
              </a:defRPr>
            </a:lvl1pPr>
          </a:lstStyle>
          <a:p>
            <a:r>
              <a:rPr lang="lt-LT"/>
              <a:t>2024-04-09</a:t>
            </a:r>
          </a:p>
        </p:txBody>
      </p:sp>
      <p:sp>
        <p:nvSpPr>
          <p:cNvPr id="5" name="Footer Placeholder 4">
            <a:extLst>
              <a:ext uri="{FF2B5EF4-FFF2-40B4-BE49-F238E27FC236}">
                <a16:creationId xmlns:a16="http://schemas.microsoft.com/office/drawing/2014/main" id="{EFE4DA03-C01D-4FF6-897E-5049EF0844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rgbClr val="FFFFFF"/>
                </a:solidFill>
              </a:defRPr>
            </a:lvl1pPr>
          </a:lstStyle>
          <a:p>
            <a:r>
              <a:rPr lang="lt-LT"/>
              <a:t>Lietuvos ekosistemos ir jų būklė – eksperimentinė statistika</a:t>
            </a:r>
          </a:p>
        </p:txBody>
      </p:sp>
      <p:sp>
        <p:nvSpPr>
          <p:cNvPr id="6" name="Slide Number Placeholder 5">
            <a:extLst>
              <a:ext uri="{FF2B5EF4-FFF2-40B4-BE49-F238E27FC236}">
                <a16:creationId xmlns:a16="http://schemas.microsoft.com/office/drawing/2014/main" id="{9CDAE8CF-D9A3-40ED-9FE6-07AA8E760B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rgbClr val="FFFFFF"/>
                </a:solidFill>
              </a:defRPr>
            </a:lvl1pPr>
          </a:lstStyle>
          <a:p>
            <a:fld id="{00C8F6E4-200E-40BF-9E6F-586FA76C4697}" type="slidenum">
              <a:rPr lang="lt-LT" smtClean="0"/>
              <a:pPr/>
              <a:t>‹#›</a:t>
            </a:fld>
            <a:endParaRPr lang="lt-LT"/>
          </a:p>
        </p:txBody>
      </p:sp>
    </p:spTree>
    <p:extLst>
      <p:ext uri="{BB962C8B-B14F-4D97-AF65-F5344CB8AC3E}">
        <p14:creationId xmlns:p14="http://schemas.microsoft.com/office/powerpoint/2010/main" val="4107832499"/>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3" r:id="rId3"/>
    <p:sldLayoutId id="2147483683"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hdr="0"/>
  <p:txStyles>
    <p:titleStyle>
      <a:lvl1pPr algn="l" defTabSz="914400" rtl="0" eaLnBrk="1" latinLnBrk="0" hangingPunct="1">
        <a:lnSpc>
          <a:spcPct val="90000"/>
        </a:lnSpc>
        <a:spcBef>
          <a:spcPct val="0"/>
        </a:spcBef>
        <a:buNone/>
        <a:defRPr sz="4400" kern="1200">
          <a:solidFill>
            <a:srgbClr val="FFFFF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openxmlformats.org/officeDocument/2006/relationships/hyperlink" Target="https://open-data-ls-osp-sdg.hub.arcgis.com/search?collection=Dataset&amp;tags=mi%C5%A1k%C5%B3%20b%C5%ABkl%C4%97s%20rodikliai" TargetMode="External"/><Relationship Id="rId3" Type="http://schemas.openxmlformats.org/officeDocument/2006/relationships/hyperlink" Target="https://osp.stat.gov.lt/eksperimentine-statistika/ekosistemos" TargetMode="External"/><Relationship Id="rId7" Type="http://schemas.openxmlformats.org/officeDocument/2006/relationships/hyperlink" Target="https://experience.arcgis.com/experience/3b323b73532944c09d4788f81f29d42b/"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osp.stat.gov.lt/statistiniu-rodikliu-analize?hash=b6352c5d-f52f-4975-9b60-36d07d3e220d#/" TargetMode="External"/><Relationship Id="rId5" Type="http://schemas.openxmlformats.org/officeDocument/2006/relationships/hyperlink" Target="https://osp.stat.gov.lt/statistiniu-rodikliu-analize?hash=7f294fb8-c6d0-44b5-9af1-3c0f4d3a387a#/" TargetMode="External"/><Relationship Id="rId4" Type="http://schemas.openxmlformats.org/officeDocument/2006/relationships/hyperlink" Target="https://osp-sdg.stat.gov.lt/portal/apps/experiencebuilder/experience/?id=599cc9000bed470e9c10d2ed428f0225" TargetMode="External"/><Relationship Id="rId9" Type="http://schemas.openxmlformats.org/officeDocument/2006/relationships/hyperlink" Target="https://experience.arcgis.com/experience/7854b106fbf44ba3802ed34c017c1a32/page/Puslapis/?views=Med%C5%BEi%C5%B3-dangos-tanki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6FBCD668-1502-4380-9AE8-9D2D9968D55F}"/>
              </a:ext>
            </a:extLst>
          </p:cNvPr>
          <p:cNvSpPr txBox="1">
            <a:spLocks/>
          </p:cNvSpPr>
          <p:nvPr/>
        </p:nvSpPr>
        <p:spPr>
          <a:xfrm>
            <a:off x="959806" y="978651"/>
            <a:ext cx="8020051" cy="3083921"/>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Red Hat Text SemiBold" panose="02010303040201060303" pitchFamily="2" charset="0"/>
                <a:cs typeface="Arial" panose="020B0604020202020204" pitchFamily="34" charset="0"/>
              </a:defRPr>
            </a:lvl1pPr>
          </a:lstStyle>
          <a:p>
            <a:r>
              <a:rPr lang="lt-LT" sz="5400" dirty="0">
                <a:solidFill>
                  <a:srgbClr val="FFFFFF"/>
                </a:solidFill>
              </a:rPr>
              <a:t>Lietuvos ekosistemos ir jų būklė – eksperimentinė statistika</a:t>
            </a:r>
            <a:endParaRPr lang="lt-LT" sz="5400" dirty="0">
              <a:solidFill>
                <a:srgbClr val="FFFFFF"/>
              </a:solidFill>
              <a:latin typeface="Red Hat Text SemiBold" panose="02010303040201060303" pitchFamily="2" charset="0"/>
              <a:cs typeface="Red Hat Text SemiBold" panose="02010303040201060303" pitchFamily="2" charset="0"/>
            </a:endParaRPr>
          </a:p>
        </p:txBody>
      </p:sp>
      <p:sp>
        <p:nvSpPr>
          <p:cNvPr id="4" name="Text Placeholder 5">
            <a:extLst>
              <a:ext uri="{FF2B5EF4-FFF2-40B4-BE49-F238E27FC236}">
                <a16:creationId xmlns:a16="http://schemas.microsoft.com/office/drawing/2014/main" id="{C4E5EA34-0157-457C-9DEA-36D1AD36E577}"/>
              </a:ext>
            </a:extLst>
          </p:cNvPr>
          <p:cNvSpPr txBox="1">
            <a:spLocks/>
          </p:cNvSpPr>
          <p:nvPr/>
        </p:nvSpPr>
        <p:spPr>
          <a:xfrm>
            <a:off x="3413147" y="5396340"/>
            <a:ext cx="4250845" cy="549275"/>
          </a:xfrm>
          <a:prstGeom prst="rect">
            <a:avLst/>
          </a:prstGeom>
        </p:spPr>
        <p:txBody>
          <a:bodyPr vert="horz" lIns="91440" tIns="45720" rIns="91440" bIns="45720" rtlCol="0" anchor="ctr">
            <a:noAutofit/>
          </a:bodyPr>
          <a:lstStyle>
            <a:defPPr>
              <a:defRPr lang="lt-LT"/>
            </a:defPPr>
            <a:lvl1pPr marL="0" algn="l" defTabSz="914400" rtl="0" eaLnBrk="1" latinLnBrk="0" hangingPunct="1">
              <a:defRPr sz="1200" kern="1200">
                <a:solidFill>
                  <a:srgbClr val="04989B"/>
                </a:solidFill>
                <a:latin typeface="Red Hat Text Light" panose="02010303040201060303" pitchFamily="2" charset="0"/>
                <a:ea typeface="Red Hat Text Light" panose="02010303040201060303" pitchFamily="2" charset="0"/>
                <a:cs typeface="Red Hat Text Light" panose="02010303040201060303"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solidFill>
                  <a:schemeClr val="bg1">
                    <a:lumMod val="10000"/>
                    <a:lumOff val="90000"/>
                  </a:schemeClr>
                </a:solidFill>
                <a:latin typeface="Arial"/>
                <a:cs typeface="Arial"/>
              </a:rPr>
              <a:t>Au</a:t>
            </a:r>
            <a:r>
              <a:rPr lang="lt-LT" sz="1800" dirty="0" err="1">
                <a:solidFill>
                  <a:schemeClr val="bg1">
                    <a:lumMod val="10000"/>
                    <a:lumOff val="90000"/>
                  </a:schemeClr>
                </a:solidFill>
                <a:latin typeface="Arial"/>
                <a:cs typeface="Arial"/>
              </a:rPr>
              <a:t>šra</a:t>
            </a:r>
            <a:r>
              <a:rPr lang="lt-LT" sz="1800" dirty="0">
                <a:solidFill>
                  <a:schemeClr val="bg1">
                    <a:lumMod val="10000"/>
                    <a:lumOff val="90000"/>
                  </a:schemeClr>
                </a:solidFill>
                <a:latin typeface="Arial"/>
                <a:cs typeface="Arial"/>
              </a:rPr>
              <a:t> Jablonskienė</a:t>
            </a:r>
            <a:endParaRPr lang="lt-LT" sz="1800" dirty="0">
              <a:solidFill>
                <a:schemeClr val="bg1">
                  <a:lumMod val="10000"/>
                  <a:lumOff val="90000"/>
                </a:schemeClr>
              </a:solidFill>
              <a:latin typeface="Arial" panose="020B0604020202020204" pitchFamily="34" charset="0"/>
              <a:cs typeface="Arial" panose="020B0604020202020204" pitchFamily="34" charset="0"/>
            </a:endParaRPr>
          </a:p>
          <a:p>
            <a:r>
              <a:rPr lang="lt-LT" sz="1800" dirty="0">
                <a:solidFill>
                  <a:schemeClr val="bg1">
                    <a:lumMod val="10000"/>
                    <a:lumOff val="90000"/>
                  </a:schemeClr>
                </a:solidFill>
                <a:latin typeface="Arial"/>
                <a:cs typeface="Arial"/>
              </a:rPr>
              <a:t>Žaliojo kurso statistikos skyriaus vedėja</a:t>
            </a:r>
            <a:endParaRPr lang="lt-LT" sz="1800" dirty="0">
              <a:solidFill>
                <a:schemeClr val="bg1">
                  <a:lumMod val="10000"/>
                  <a:lumOff val="9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4115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F9C284-68D0-4616-85E7-C9E6778EF1F4}"/>
              </a:ext>
            </a:extLst>
          </p:cNvPr>
          <p:cNvSpPr>
            <a:spLocks noGrp="1"/>
          </p:cNvSpPr>
          <p:nvPr>
            <p:ph idx="1"/>
          </p:nvPr>
        </p:nvSpPr>
        <p:spPr/>
        <p:txBody>
          <a:bodyPr vert="horz" lIns="91440" tIns="45720" rIns="91440" bIns="45720" rtlCol="0" anchor="t">
            <a:normAutofit/>
          </a:bodyPr>
          <a:lstStyle/>
          <a:p>
            <a:pPr marL="0" indent="0">
              <a:buNone/>
            </a:pPr>
            <a:endParaRPr lang="lt-LT" dirty="0"/>
          </a:p>
          <a:p>
            <a:endParaRPr lang="lt-LT" dirty="0"/>
          </a:p>
        </p:txBody>
      </p:sp>
      <p:sp>
        <p:nvSpPr>
          <p:cNvPr id="3" name="Date Placeholder 2">
            <a:extLst>
              <a:ext uri="{FF2B5EF4-FFF2-40B4-BE49-F238E27FC236}">
                <a16:creationId xmlns:a16="http://schemas.microsoft.com/office/drawing/2014/main" id="{021407E3-B540-4EC1-BD99-8D236195ADD7}"/>
              </a:ext>
            </a:extLst>
          </p:cNvPr>
          <p:cNvSpPr>
            <a:spLocks noGrp="1"/>
          </p:cNvSpPr>
          <p:nvPr>
            <p:ph type="dt" sz="half" idx="10"/>
          </p:nvPr>
        </p:nvSpPr>
        <p:spPr/>
        <p:txBody>
          <a:bodyPr/>
          <a:lstStyle/>
          <a:p>
            <a:r>
              <a:rPr lang="lt-LT"/>
              <a:t>2024-04-09</a:t>
            </a:r>
          </a:p>
        </p:txBody>
      </p:sp>
      <p:sp>
        <p:nvSpPr>
          <p:cNvPr id="4" name="Slide Number Placeholder 3">
            <a:extLst>
              <a:ext uri="{FF2B5EF4-FFF2-40B4-BE49-F238E27FC236}">
                <a16:creationId xmlns:a16="http://schemas.microsoft.com/office/drawing/2014/main" id="{BBB44683-4378-4B52-A053-22C0DC4B29C9}"/>
              </a:ext>
            </a:extLst>
          </p:cNvPr>
          <p:cNvSpPr>
            <a:spLocks noGrp="1"/>
          </p:cNvSpPr>
          <p:nvPr>
            <p:ph type="sldNum" sz="quarter" idx="12"/>
          </p:nvPr>
        </p:nvSpPr>
        <p:spPr/>
        <p:txBody>
          <a:bodyPr/>
          <a:lstStyle/>
          <a:p>
            <a:fld id="{3371771D-F660-431A-8233-71E7CC6AA6B3}" type="slidenum">
              <a:rPr lang="lt-LT" smtClean="0"/>
              <a:t>10</a:t>
            </a:fld>
            <a:endParaRPr lang="lt-LT"/>
          </a:p>
        </p:txBody>
      </p:sp>
      <p:sp>
        <p:nvSpPr>
          <p:cNvPr id="5" name="Footer Placeholder 4">
            <a:extLst>
              <a:ext uri="{FF2B5EF4-FFF2-40B4-BE49-F238E27FC236}">
                <a16:creationId xmlns:a16="http://schemas.microsoft.com/office/drawing/2014/main" id="{C9196B80-69FD-4070-88BC-0D3B200F019D}"/>
              </a:ext>
            </a:extLst>
          </p:cNvPr>
          <p:cNvSpPr>
            <a:spLocks noGrp="1"/>
          </p:cNvSpPr>
          <p:nvPr>
            <p:ph type="ftr" sz="quarter" idx="3"/>
          </p:nvPr>
        </p:nvSpPr>
        <p:spPr/>
        <p:txBody>
          <a:bodyPr/>
          <a:lstStyle/>
          <a:p>
            <a:r>
              <a:rPr lang="lt-LT"/>
              <a:t>Lietuvos ekosistemos ir jų būklė – eksperimentinė statistika</a:t>
            </a:r>
          </a:p>
        </p:txBody>
      </p:sp>
      <p:sp>
        <p:nvSpPr>
          <p:cNvPr id="6" name="Title 5">
            <a:extLst>
              <a:ext uri="{FF2B5EF4-FFF2-40B4-BE49-F238E27FC236}">
                <a16:creationId xmlns:a16="http://schemas.microsoft.com/office/drawing/2014/main" id="{31378962-DA76-4EFE-B526-9D56570B4CE9}"/>
              </a:ext>
            </a:extLst>
          </p:cNvPr>
          <p:cNvSpPr>
            <a:spLocks noGrp="1"/>
          </p:cNvSpPr>
          <p:nvPr>
            <p:ph type="title"/>
          </p:nvPr>
        </p:nvSpPr>
        <p:spPr>
          <a:xfrm>
            <a:off x="1473200" y="586398"/>
            <a:ext cx="7572829" cy="783667"/>
          </a:xfrm>
        </p:spPr>
        <p:txBody>
          <a:bodyPr/>
          <a:lstStyle/>
          <a:p>
            <a:pPr algn="ctr"/>
            <a:r>
              <a:rPr lang="lt-LT">
                <a:latin typeface="Arial"/>
                <a:cs typeface="Arial"/>
              </a:rPr>
              <a:t>Atželdinti medynai</a:t>
            </a:r>
            <a:endParaRPr lang="lt-LT"/>
          </a:p>
        </p:txBody>
      </p:sp>
      <p:pic>
        <p:nvPicPr>
          <p:cNvPr id="7" name="Picture 6">
            <a:extLst>
              <a:ext uri="{FF2B5EF4-FFF2-40B4-BE49-F238E27FC236}">
                <a16:creationId xmlns:a16="http://schemas.microsoft.com/office/drawing/2014/main" id="{C0221B66-AC60-4E33-9137-11B3640CECCA}"/>
              </a:ext>
            </a:extLst>
          </p:cNvPr>
          <p:cNvPicPr>
            <a:picLocks noChangeAspect="1"/>
          </p:cNvPicPr>
          <p:nvPr/>
        </p:nvPicPr>
        <p:blipFill>
          <a:blip r:embed="rId3"/>
          <a:stretch>
            <a:fillRect/>
          </a:stretch>
        </p:blipFill>
        <p:spPr>
          <a:xfrm>
            <a:off x="5687082" y="2459086"/>
            <a:ext cx="5656054" cy="3945978"/>
          </a:xfrm>
          <a:prstGeom prst="rect">
            <a:avLst/>
          </a:prstGeom>
        </p:spPr>
      </p:pic>
      <p:pic>
        <p:nvPicPr>
          <p:cNvPr id="8" name="Paveikslėlis 7" descr="Paveikslėlis, kuriame yra tekstas, ekrano kopija, Šriftas, skaičius&#10;&#10;Automatiškai sugeneruotas aprašymas">
            <a:extLst>
              <a:ext uri="{FF2B5EF4-FFF2-40B4-BE49-F238E27FC236}">
                <a16:creationId xmlns:a16="http://schemas.microsoft.com/office/drawing/2014/main" id="{42855C8E-9AD4-AC03-362D-CC5906C054AA}"/>
              </a:ext>
            </a:extLst>
          </p:cNvPr>
          <p:cNvPicPr>
            <a:picLocks noChangeAspect="1"/>
          </p:cNvPicPr>
          <p:nvPr/>
        </p:nvPicPr>
        <p:blipFill>
          <a:blip r:embed="rId4"/>
          <a:stretch>
            <a:fillRect/>
          </a:stretch>
        </p:blipFill>
        <p:spPr>
          <a:xfrm>
            <a:off x="3542190" y="4767918"/>
            <a:ext cx="1916292" cy="1637146"/>
          </a:xfrm>
          <a:prstGeom prst="rect">
            <a:avLst/>
          </a:prstGeom>
        </p:spPr>
      </p:pic>
      <p:sp>
        <p:nvSpPr>
          <p:cNvPr id="10" name="TextBox 9">
            <a:extLst>
              <a:ext uri="{FF2B5EF4-FFF2-40B4-BE49-F238E27FC236}">
                <a16:creationId xmlns:a16="http://schemas.microsoft.com/office/drawing/2014/main" id="{EA52B46D-DCB5-776A-0108-5C87D4A02197}"/>
              </a:ext>
            </a:extLst>
          </p:cNvPr>
          <p:cNvSpPr txBox="1"/>
          <p:nvPr/>
        </p:nvSpPr>
        <p:spPr>
          <a:xfrm>
            <a:off x="977899" y="1369483"/>
            <a:ext cx="1026794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lt-LT" dirty="0">
                <a:latin typeface="Arial"/>
                <a:cs typeface="Arial"/>
              </a:rPr>
              <a:t>Atželdintų medynų dalis nuo 2000 m. iki 2021 m. nežymiai padidėjo (nuo 22,3 iki 26,5 proc.), tačiau būklės indikatorius rodo nežymų pablogėjimą.</a:t>
            </a:r>
            <a:endParaRPr lang="en-US" dirty="0">
              <a:latin typeface="Arial"/>
              <a:cs typeface="Arial"/>
            </a:endParaRPr>
          </a:p>
        </p:txBody>
      </p:sp>
      <p:sp>
        <p:nvSpPr>
          <p:cNvPr id="11" name="TextBox 10">
            <a:extLst>
              <a:ext uri="{FF2B5EF4-FFF2-40B4-BE49-F238E27FC236}">
                <a16:creationId xmlns:a16="http://schemas.microsoft.com/office/drawing/2014/main" id="{53A80528-BCB0-55B9-714D-4CCD7F33E079}"/>
              </a:ext>
            </a:extLst>
          </p:cNvPr>
          <p:cNvSpPr txBox="1"/>
          <p:nvPr/>
        </p:nvSpPr>
        <p:spPr>
          <a:xfrm>
            <a:off x="1168400" y="2205566"/>
            <a:ext cx="37062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b="1">
                <a:latin typeface="Arial"/>
                <a:cs typeface="Arial"/>
              </a:rPr>
              <a:t>Indikatorių reikšmės šalies lygiu</a:t>
            </a:r>
            <a:endParaRPr lang="en-US" b="1">
              <a:latin typeface="Arial"/>
              <a:cs typeface="Arial"/>
            </a:endParaRPr>
          </a:p>
        </p:txBody>
      </p:sp>
      <p:sp>
        <p:nvSpPr>
          <p:cNvPr id="12" name="Stačiakampis: trimatė kraštinė 11">
            <a:extLst>
              <a:ext uri="{FF2B5EF4-FFF2-40B4-BE49-F238E27FC236}">
                <a16:creationId xmlns:a16="http://schemas.microsoft.com/office/drawing/2014/main" id="{E147396E-7247-E7E3-47CA-EDAB1D7FDA8B}"/>
              </a:ext>
            </a:extLst>
          </p:cNvPr>
          <p:cNvSpPr/>
          <p:nvPr/>
        </p:nvSpPr>
        <p:spPr>
          <a:xfrm>
            <a:off x="1168156" y="2751688"/>
            <a:ext cx="1402249" cy="1687998"/>
          </a:xfrm>
          <a:prstGeom prst="bevel">
            <a:avLst/>
          </a:prstGeom>
          <a:solidFill>
            <a:srgbClr val="3F4496"/>
          </a:solidFill>
          <a:ln>
            <a:solidFill>
              <a:srgbClr val="FFFFFF"/>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lt-LT" b="1" dirty="0">
                <a:solidFill>
                  <a:srgbClr val="FFFFFF"/>
                </a:solidFill>
                <a:latin typeface="Arial"/>
                <a:ea typeface="Calibri"/>
                <a:cs typeface="Calibri"/>
              </a:rPr>
              <a:t>2000 m.</a:t>
            </a:r>
          </a:p>
          <a:p>
            <a:pPr algn="ctr"/>
            <a:endParaRPr lang="lt-LT" b="1" dirty="0">
              <a:solidFill>
                <a:schemeClr val="tx1"/>
              </a:solidFill>
              <a:latin typeface="Arial"/>
              <a:ea typeface="Calibri"/>
              <a:cs typeface="Calibri"/>
            </a:endParaRPr>
          </a:p>
          <a:p>
            <a:pPr algn="ctr"/>
            <a:r>
              <a:rPr lang="lt-LT" b="1" dirty="0">
                <a:solidFill>
                  <a:srgbClr val="FFFFFF"/>
                </a:solidFill>
                <a:latin typeface="Arial"/>
                <a:ea typeface="Calibri"/>
                <a:cs typeface="Calibri"/>
              </a:rPr>
              <a:t>0,8</a:t>
            </a:r>
          </a:p>
        </p:txBody>
      </p:sp>
      <p:sp>
        <p:nvSpPr>
          <p:cNvPr id="16" name="Stačiakampis: trimatė kraštinė 15">
            <a:extLst>
              <a:ext uri="{FF2B5EF4-FFF2-40B4-BE49-F238E27FC236}">
                <a16:creationId xmlns:a16="http://schemas.microsoft.com/office/drawing/2014/main" id="{181C2CDE-1408-A1C8-819C-AE537FB5971F}"/>
              </a:ext>
            </a:extLst>
          </p:cNvPr>
          <p:cNvSpPr/>
          <p:nvPr/>
        </p:nvSpPr>
        <p:spPr>
          <a:xfrm>
            <a:off x="3669791" y="2746395"/>
            <a:ext cx="1391666" cy="1698581"/>
          </a:xfrm>
          <a:prstGeom prst="bevel">
            <a:avLst/>
          </a:prstGeom>
          <a:solidFill>
            <a:srgbClr val="3F4496"/>
          </a:solidFill>
          <a:ln>
            <a:solidFill>
              <a:srgbClr val="FFFFFF"/>
            </a:solidFill>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lt-LT" b="1" dirty="0">
                <a:solidFill>
                  <a:srgbClr val="FFFFFF"/>
                </a:solidFill>
                <a:latin typeface="Arial"/>
                <a:ea typeface="Calibri"/>
                <a:cs typeface="Calibri"/>
              </a:rPr>
              <a:t>2021 m.</a:t>
            </a:r>
          </a:p>
          <a:p>
            <a:pPr algn="ctr"/>
            <a:endParaRPr lang="lt-LT" b="1" dirty="0">
              <a:solidFill>
                <a:schemeClr val="tx1"/>
              </a:solidFill>
              <a:latin typeface="Arial"/>
              <a:ea typeface="Calibri"/>
              <a:cs typeface="Calibri"/>
            </a:endParaRPr>
          </a:p>
          <a:p>
            <a:pPr algn="ctr"/>
            <a:r>
              <a:rPr lang="lt-LT" b="1" dirty="0">
                <a:solidFill>
                  <a:srgbClr val="FFFFFF"/>
                </a:solidFill>
                <a:latin typeface="Arial"/>
                <a:ea typeface="Calibri"/>
                <a:cs typeface="Calibri"/>
              </a:rPr>
              <a:t>0,7</a:t>
            </a:r>
          </a:p>
        </p:txBody>
      </p:sp>
      <p:sp>
        <p:nvSpPr>
          <p:cNvPr id="17" name="Rodyklė: žemyn 16">
            <a:extLst>
              <a:ext uri="{FF2B5EF4-FFF2-40B4-BE49-F238E27FC236}">
                <a16:creationId xmlns:a16="http://schemas.microsoft.com/office/drawing/2014/main" id="{FAEA1EFD-F1A8-5123-B92B-C5C0C2570269}"/>
              </a:ext>
            </a:extLst>
          </p:cNvPr>
          <p:cNvSpPr/>
          <p:nvPr/>
        </p:nvSpPr>
        <p:spPr>
          <a:xfrm>
            <a:off x="2900934" y="3035046"/>
            <a:ext cx="484632" cy="978408"/>
          </a:xfrm>
          <a:prstGeom prst="downArrow">
            <a:avLst/>
          </a:prstGeom>
          <a:solidFill>
            <a:srgbClr val="3F449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361028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904E3B-87CF-4E23-9159-F6A3496AE6F9}"/>
              </a:ext>
            </a:extLst>
          </p:cNvPr>
          <p:cNvSpPr>
            <a:spLocks noGrp="1"/>
          </p:cNvSpPr>
          <p:nvPr>
            <p:ph idx="1"/>
          </p:nvPr>
        </p:nvSpPr>
        <p:spPr/>
        <p:txBody>
          <a:bodyPr vert="horz" lIns="91440" tIns="45720" rIns="91440" bIns="45720" rtlCol="0" anchor="t">
            <a:normAutofit/>
          </a:bodyPr>
          <a:lstStyle/>
          <a:p>
            <a:pPr marL="0" indent="0">
              <a:buNone/>
            </a:pPr>
            <a:endParaRPr lang="lt-LT" sz="1800" dirty="0"/>
          </a:p>
          <a:p>
            <a:endParaRPr lang="lt-LT" sz="1800" dirty="0"/>
          </a:p>
          <a:p>
            <a:endParaRPr lang="lt-LT" sz="1800" dirty="0"/>
          </a:p>
          <a:p>
            <a:endParaRPr lang="lt-LT" dirty="0"/>
          </a:p>
        </p:txBody>
      </p:sp>
      <p:sp>
        <p:nvSpPr>
          <p:cNvPr id="3" name="Date Placeholder 2">
            <a:extLst>
              <a:ext uri="{FF2B5EF4-FFF2-40B4-BE49-F238E27FC236}">
                <a16:creationId xmlns:a16="http://schemas.microsoft.com/office/drawing/2014/main" id="{7C214743-9D61-4FDA-8477-7FABB07E017C}"/>
              </a:ext>
            </a:extLst>
          </p:cNvPr>
          <p:cNvSpPr>
            <a:spLocks noGrp="1"/>
          </p:cNvSpPr>
          <p:nvPr>
            <p:ph type="dt" sz="half" idx="10"/>
          </p:nvPr>
        </p:nvSpPr>
        <p:spPr/>
        <p:txBody>
          <a:bodyPr/>
          <a:lstStyle/>
          <a:p>
            <a:r>
              <a:rPr lang="lt-LT"/>
              <a:t>2024-04-09</a:t>
            </a:r>
          </a:p>
        </p:txBody>
      </p:sp>
      <p:sp>
        <p:nvSpPr>
          <p:cNvPr id="4" name="Slide Number Placeholder 3">
            <a:extLst>
              <a:ext uri="{FF2B5EF4-FFF2-40B4-BE49-F238E27FC236}">
                <a16:creationId xmlns:a16="http://schemas.microsoft.com/office/drawing/2014/main" id="{A3A77C1A-557B-45E9-8492-F64CA26FDE53}"/>
              </a:ext>
            </a:extLst>
          </p:cNvPr>
          <p:cNvSpPr>
            <a:spLocks noGrp="1"/>
          </p:cNvSpPr>
          <p:nvPr>
            <p:ph type="sldNum" sz="quarter" idx="12"/>
          </p:nvPr>
        </p:nvSpPr>
        <p:spPr/>
        <p:txBody>
          <a:bodyPr/>
          <a:lstStyle/>
          <a:p>
            <a:fld id="{3371771D-F660-431A-8233-71E7CC6AA6B3}" type="slidenum">
              <a:rPr lang="lt-LT" smtClean="0"/>
              <a:t>11</a:t>
            </a:fld>
            <a:endParaRPr lang="lt-LT"/>
          </a:p>
        </p:txBody>
      </p:sp>
      <p:sp>
        <p:nvSpPr>
          <p:cNvPr id="5" name="Footer Placeholder 4">
            <a:extLst>
              <a:ext uri="{FF2B5EF4-FFF2-40B4-BE49-F238E27FC236}">
                <a16:creationId xmlns:a16="http://schemas.microsoft.com/office/drawing/2014/main" id="{71DE5C54-5C15-4524-BC34-97627F682118}"/>
              </a:ext>
            </a:extLst>
          </p:cNvPr>
          <p:cNvSpPr>
            <a:spLocks noGrp="1"/>
          </p:cNvSpPr>
          <p:nvPr>
            <p:ph type="ftr" sz="quarter" idx="3"/>
          </p:nvPr>
        </p:nvSpPr>
        <p:spPr/>
        <p:txBody>
          <a:bodyPr/>
          <a:lstStyle/>
          <a:p>
            <a:r>
              <a:rPr lang="lt-LT"/>
              <a:t>Lietuvos ekosistemos ir jų būklė – eksperimentinė statistika</a:t>
            </a:r>
          </a:p>
        </p:txBody>
      </p:sp>
      <p:sp>
        <p:nvSpPr>
          <p:cNvPr id="6" name="Title 5">
            <a:extLst>
              <a:ext uri="{FF2B5EF4-FFF2-40B4-BE49-F238E27FC236}">
                <a16:creationId xmlns:a16="http://schemas.microsoft.com/office/drawing/2014/main" id="{9136C737-22DD-4942-BB9A-62C774325D12}"/>
              </a:ext>
            </a:extLst>
          </p:cNvPr>
          <p:cNvSpPr>
            <a:spLocks noGrp="1"/>
          </p:cNvSpPr>
          <p:nvPr>
            <p:ph type="title"/>
          </p:nvPr>
        </p:nvSpPr>
        <p:spPr>
          <a:xfrm>
            <a:off x="1568450" y="607565"/>
            <a:ext cx="3488267" cy="773084"/>
          </a:xfrm>
        </p:spPr>
        <p:txBody>
          <a:bodyPr/>
          <a:lstStyle/>
          <a:p>
            <a:r>
              <a:rPr lang="lt-LT">
                <a:latin typeface="Arial"/>
                <a:cs typeface="Arial"/>
              </a:rPr>
              <a:t>Seni medynai</a:t>
            </a:r>
            <a:endParaRPr lang="lt-LT"/>
          </a:p>
        </p:txBody>
      </p:sp>
      <p:pic>
        <p:nvPicPr>
          <p:cNvPr id="7" name="Picture 6">
            <a:extLst>
              <a:ext uri="{FF2B5EF4-FFF2-40B4-BE49-F238E27FC236}">
                <a16:creationId xmlns:a16="http://schemas.microsoft.com/office/drawing/2014/main" id="{257E830E-C610-491F-9370-BF6C1A4C4AC4}"/>
              </a:ext>
            </a:extLst>
          </p:cNvPr>
          <p:cNvPicPr>
            <a:picLocks noChangeAspect="1"/>
          </p:cNvPicPr>
          <p:nvPr/>
        </p:nvPicPr>
        <p:blipFill>
          <a:blip r:embed="rId2"/>
          <a:stretch>
            <a:fillRect/>
          </a:stretch>
        </p:blipFill>
        <p:spPr>
          <a:xfrm>
            <a:off x="5605682" y="2153106"/>
            <a:ext cx="6012701" cy="4192785"/>
          </a:xfrm>
          <a:prstGeom prst="rect">
            <a:avLst/>
          </a:prstGeom>
        </p:spPr>
      </p:pic>
      <p:sp>
        <p:nvSpPr>
          <p:cNvPr id="8" name="TextBox 7">
            <a:extLst>
              <a:ext uri="{FF2B5EF4-FFF2-40B4-BE49-F238E27FC236}">
                <a16:creationId xmlns:a16="http://schemas.microsoft.com/office/drawing/2014/main" id="{FFD88285-00C2-9A15-0B8F-7E2DCD109CB7}"/>
              </a:ext>
            </a:extLst>
          </p:cNvPr>
          <p:cNvSpPr txBox="1"/>
          <p:nvPr/>
        </p:nvSpPr>
        <p:spPr>
          <a:xfrm>
            <a:off x="618067" y="1507067"/>
            <a:ext cx="10744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lt-LT" dirty="0">
                <a:latin typeface="Arial"/>
                <a:cs typeface="Arial"/>
              </a:rPr>
              <a:t>Senų medynų dalis padidėjo reikšmingai (nuo 20,7 proc. 2000 m. iki 37,9 proc. 2021 m.), </a:t>
            </a:r>
            <a:r>
              <a:rPr lang="lt-LT" dirty="0">
                <a:latin typeface="Arial"/>
                <a:ea typeface="+mn-lt"/>
                <a:cs typeface="Arial"/>
              </a:rPr>
              <a:t>tai </a:t>
            </a:r>
            <a:r>
              <a:rPr lang="lt-LT" dirty="0">
                <a:latin typeface="Arial"/>
                <a:ea typeface="+mn-lt"/>
                <a:cs typeface="+mn-lt"/>
              </a:rPr>
              <a:t>padarė teigiamą įtaką bendrai miškų būklei.</a:t>
            </a:r>
            <a:endParaRPr lang="lt-LT" dirty="0">
              <a:latin typeface="Arial"/>
              <a:cs typeface="Calibri"/>
            </a:endParaRPr>
          </a:p>
        </p:txBody>
      </p:sp>
      <p:pic>
        <p:nvPicPr>
          <p:cNvPr id="9" name="Paveikslėlis 8" descr="Paveikslėlis, kuriame yra tekstas, ekrano kopija, Šriftas, skaičius&#10;&#10;Automatiškai sugeneruotas aprašymas">
            <a:extLst>
              <a:ext uri="{FF2B5EF4-FFF2-40B4-BE49-F238E27FC236}">
                <a16:creationId xmlns:a16="http://schemas.microsoft.com/office/drawing/2014/main" id="{2D243907-A1CB-46EE-BE9F-2A62C48FB6DE}"/>
              </a:ext>
            </a:extLst>
          </p:cNvPr>
          <p:cNvPicPr>
            <a:picLocks noChangeAspect="1"/>
          </p:cNvPicPr>
          <p:nvPr/>
        </p:nvPicPr>
        <p:blipFill>
          <a:blip r:embed="rId3"/>
          <a:stretch>
            <a:fillRect/>
          </a:stretch>
        </p:blipFill>
        <p:spPr>
          <a:xfrm>
            <a:off x="3658478" y="4738591"/>
            <a:ext cx="1628078" cy="1598205"/>
          </a:xfrm>
          <a:prstGeom prst="rect">
            <a:avLst/>
          </a:prstGeom>
        </p:spPr>
      </p:pic>
      <p:sp>
        <p:nvSpPr>
          <p:cNvPr id="11" name="TextBox 10">
            <a:extLst>
              <a:ext uri="{FF2B5EF4-FFF2-40B4-BE49-F238E27FC236}">
                <a16:creationId xmlns:a16="http://schemas.microsoft.com/office/drawing/2014/main" id="{3A6DE453-C4CC-CC4A-A81D-71761511473B}"/>
              </a:ext>
            </a:extLst>
          </p:cNvPr>
          <p:cNvSpPr txBox="1"/>
          <p:nvPr/>
        </p:nvSpPr>
        <p:spPr>
          <a:xfrm>
            <a:off x="766234" y="2353733"/>
            <a:ext cx="37062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b="1">
                <a:latin typeface="Arial"/>
                <a:cs typeface="Arial"/>
              </a:rPr>
              <a:t>Indikatorių reikšmės šalies lygiu</a:t>
            </a:r>
            <a:r>
              <a:rPr lang="en-US" b="1">
                <a:latin typeface="Arial"/>
                <a:cs typeface="Arial"/>
              </a:rPr>
              <a:t>​</a:t>
            </a:r>
          </a:p>
        </p:txBody>
      </p:sp>
      <p:sp>
        <p:nvSpPr>
          <p:cNvPr id="14" name="Stačiakampis: trimatė kraštinė 13">
            <a:extLst>
              <a:ext uri="{FF2B5EF4-FFF2-40B4-BE49-F238E27FC236}">
                <a16:creationId xmlns:a16="http://schemas.microsoft.com/office/drawing/2014/main" id="{FAFE4D41-FA0E-1D85-DE82-1A53BB2C80EA}"/>
              </a:ext>
            </a:extLst>
          </p:cNvPr>
          <p:cNvSpPr/>
          <p:nvPr/>
        </p:nvSpPr>
        <p:spPr>
          <a:xfrm>
            <a:off x="818906" y="2815188"/>
            <a:ext cx="1402249" cy="1687998"/>
          </a:xfrm>
          <a:prstGeom prst="bevel">
            <a:avLst/>
          </a:prstGeom>
          <a:solidFill>
            <a:srgbClr val="049699"/>
          </a:solidFill>
          <a:ln>
            <a:solidFill>
              <a:srgbClr val="FFFFFF"/>
            </a:solidFill>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lt-LT" b="1" dirty="0">
                <a:solidFill>
                  <a:srgbClr val="FFFFFF"/>
                </a:solidFill>
                <a:latin typeface="Arial"/>
                <a:ea typeface="Calibri"/>
                <a:cs typeface="Calibri"/>
              </a:rPr>
              <a:t>2000 m.</a:t>
            </a:r>
          </a:p>
          <a:p>
            <a:pPr algn="ctr"/>
            <a:endParaRPr lang="lt-LT" b="1" dirty="0">
              <a:solidFill>
                <a:schemeClr val="tx1"/>
              </a:solidFill>
              <a:latin typeface="Arial"/>
              <a:ea typeface="Calibri"/>
              <a:cs typeface="Calibri"/>
            </a:endParaRPr>
          </a:p>
          <a:p>
            <a:pPr algn="ctr"/>
            <a:r>
              <a:rPr lang="lt-LT" b="1" dirty="0">
                <a:solidFill>
                  <a:srgbClr val="FFFFFF"/>
                </a:solidFill>
                <a:latin typeface="Arial"/>
                <a:ea typeface="Calibri"/>
                <a:cs typeface="Calibri"/>
              </a:rPr>
              <a:t>0,2</a:t>
            </a:r>
          </a:p>
        </p:txBody>
      </p:sp>
      <p:sp>
        <p:nvSpPr>
          <p:cNvPr id="16" name="Stačiakampis: trimatė kraštinė 15">
            <a:extLst>
              <a:ext uri="{FF2B5EF4-FFF2-40B4-BE49-F238E27FC236}">
                <a16:creationId xmlns:a16="http://schemas.microsoft.com/office/drawing/2014/main" id="{91D2E4F5-84FA-A13F-9158-B898EC039C5A}"/>
              </a:ext>
            </a:extLst>
          </p:cNvPr>
          <p:cNvSpPr/>
          <p:nvPr/>
        </p:nvSpPr>
        <p:spPr>
          <a:xfrm>
            <a:off x="3309958" y="2809895"/>
            <a:ext cx="1391666" cy="1698581"/>
          </a:xfrm>
          <a:prstGeom prst="bevel">
            <a:avLst/>
          </a:prstGeom>
          <a:solidFill>
            <a:srgbClr val="049699"/>
          </a:solidFill>
          <a:ln>
            <a:solidFill>
              <a:srgbClr val="FFFFFF"/>
            </a:solidFill>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lt-LT" b="1" dirty="0">
                <a:solidFill>
                  <a:srgbClr val="FFFFFF"/>
                </a:solidFill>
                <a:latin typeface="Arial"/>
                <a:ea typeface="Calibri"/>
                <a:cs typeface="Calibri"/>
              </a:rPr>
              <a:t>2021 m.</a:t>
            </a:r>
          </a:p>
          <a:p>
            <a:pPr algn="ctr"/>
            <a:endParaRPr lang="lt-LT" b="1" dirty="0">
              <a:solidFill>
                <a:schemeClr val="tx1"/>
              </a:solidFill>
              <a:latin typeface="Arial"/>
              <a:ea typeface="Calibri"/>
              <a:cs typeface="Calibri"/>
            </a:endParaRPr>
          </a:p>
          <a:p>
            <a:pPr algn="ctr"/>
            <a:r>
              <a:rPr lang="lt-LT" b="1" dirty="0">
                <a:solidFill>
                  <a:srgbClr val="FFFFFF"/>
                </a:solidFill>
                <a:latin typeface="Arial"/>
                <a:ea typeface="Calibri"/>
                <a:cs typeface="Calibri"/>
              </a:rPr>
              <a:t>0,4</a:t>
            </a:r>
          </a:p>
        </p:txBody>
      </p:sp>
      <p:sp>
        <p:nvSpPr>
          <p:cNvPr id="17" name="Rodyklė: į viršų 16">
            <a:extLst>
              <a:ext uri="{FF2B5EF4-FFF2-40B4-BE49-F238E27FC236}">
                <a16:creationId xmlns:a16="http://schemas.microsoft.com/office/drawing/2014/main" id="{5F44228F-7F50-9760-EA86-870DF03C8740}"/>
              </a:ext>
            </a:extLst>
          </p:cNvPr>
          <p:cNvSpPr/>
          <p:nvPr/>
        </p:nvSpPr>
        <p:spPr>
          <a:xfrm>
            <a:off x="2562267" y="3119713"/>
            <a:ext cx="484632" cy="978408"/>
          </a:xfrm>
          <a:prstGeom prst="upArrow">
            <a:avLst/>
          </a:prstGeom>
          <a:solidFill>
            <a:srgbClr val="049699"/>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471774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4676C4-F5FD-4B9F-A936-697AF041A914}"/>
              </a:ext>
            </a:extLst>
          </p:cNvPr>
          <p:cNvSpPr>
            <a:spLocks noGrp="1"/>
          </p:cNvSpPr>
          <p:nvPr>
            <p:ph idx="1"/>
          </p:nvPr>
        </p:nvSpPr>
        <p:spPr/>
        <p:txBody>
          <a:bodyPr vert="horz" lIns="91440" tIns="45720" rIns="91440" bIns="45720" rtlCol="0" anchor="t">
            <a:normAutofit/>
          </a:bodyPr>
          <a:lstStyle/>
          <a:p>
            <a:pPr marL="0" indent="0">
              <a:buNone/>
            </a:pPr>
            <a:endParaRPr lang="lt-LT" sz="1800" dirty="0"/>
          </a:p>
          <a:p>
            <a:pPr marL="0" indent="0">
              <a:buNone/>
            </a:pPr>
            <a:r>
              <a:rPr lang="lt-LT" dirty="0"/>
              <a:t> </a:t>
            </a:r>
          </a:p>
          <a:p>
            <a:endParaRPr lang="lt-LT" dirty="0"/>
          </a:p>
        </p:txBody>
      </p:sp>
      <p:sp>
        <p:nvSpPr>
          <p:cNvPr id="3" name="Date Placeholder 2">
            <a:extLst>
              <a:ext uri="{FF2B5EF4-FFF2-40B4-BE49-F238E27FC236}">
                <a16:creationId xmlns:a16="http://schemas.microsoft.com/office/drawing/2014/main" id="{A888475A-1912-4461-902F-8B52E8668632}"/>
              </a:ext>
            </a:extLst>
          </p:cNvPr>
          <p:cNvSpPr>
            <a:spLocks noGrp="1"/>
          </p:cNvSpPr>
          <p:nvPr>
            <p:ph type="dt" sz="half" idx="10"/>
          </p:nvPr>
        </p:nvSpPr>
        <p:spPr/>
        <p:txBody>
          <a:bodyPr/>
          <a:lstStyle/>
          <a:p>
            <a:r>
              <a:rPr lang="lt-LT"/>
              <a:t>2024-04-09</a:t>
            </a:r>
          </a:p>
        </p:txBody>
      </p:sp>
      <p:sp>
        <p:nvSpPr>
          <p:cNvPr id="4" name="Slide Number Placeholder 3">
            <a:extLst>
              <a:ext uri="{FF2B5EF4-FFF2-40B4-BE49-F238E27FC236}">
                <a16:creationId xmlns:a16="http://schemas.microsoft.com/office/drawing/2014/main" id="{B95C685A-7457-4209-B3F7-FAB96D17AF23}"/>
              </a:ext>
            </a:extLst>
          </p:cNvPr>
          <p:cNvSpPr>
            <a:spLocks noGrp="1"/>
          </p:cNvSpPr>
          <p:nvPr>
            <p:ph type="sldNum" sz="quarter" idx="12"/>
          </p:nvPr>
        </p:nvSpPr>
        <p:spPr/>
        <p:txBody>
          <a:bodyPr/>
          <a:lstStyle/>
          <a:p>
            <a:fld id="{3371771D-F660-431A-8233-71E7CC6AA6B3}" type="slidenum">
              <a:rPr lang="lt-LT" smtClean="0"/>
              <a:t>12</a:t>
            </a:fld>
            <a:endParaRPr lang="lt-LT"/>
          </a:p>
        </p:txBody>
      </p:sp>
      <p:sp>
        <p:nvSpPr>
          <p:cNvPr id="5" name="Footer Placeholder 4">
            <a:extLst>
              <a:ext uri="{FF2B5EF4-FFF2-40B4-BE49-F238E27FC236}">
                <a16:creationId xmlns:a16="http://schemas.microsoft.com/office/drawing/2014/main" id="{C28DD594-CC70-4239-9448-79A3F5F9B378}"/>
              </a:ext>
            </a:extLst>
          </p:cNvPr>
          <p:cNvSpPr>
            <a:spLocks noGrp="1"/>
          </p:cNvSpPr>
          <p:nvPr>
            <p:ph type="ftr" sz="quarter" idx="3"/>
          </p:nvPr>
        </p:nvSpPr>
        <p:spPr/>
        <p:txBody>
          <a:bodyPr/>
          <a:lstStyle/>
          <a:p>
            <a:r>
              <a:rPr lang="lt-LT"/>
              <a:t>Lietuvos ekosistemos ir jų būklė – eksperimentinė statistika</a:t>
            </a:r>
          </a:p>
        </p:txBody>
      </p:sp>
      <p:sp>
        <p:nvSpPr>
          <p:cNvPr id="6" name="Title 5">
            <a:extLst>
              <a:ext uri="{FF2B5EF4-FFF2-40B4-BE49-F238E27FC236}">
                <a16:creationId xmlns:a16="http://schemas.microsoft.com/office/drawing/2014/main" id="{78F74937-0441-4891-894D-272BB41726B7}"/>
              </a:ext>
            </a:extLst>
          </p:cNvPr>
          <p:cNvSpPr>
            <a:spLocks noGrp="1"/>
          </p:cNvSpPr>
          <p:nvPr>
            <p:ph type="title"/>
          </p:nvPr>
        </p:nvSpPr>
        <p:spPr>
          <a:xfrm>
            <a:off x="1388533" y="342982"/>
            <a:ext cx="4832351" cy="826000"/>
          </a:xfrm>
        </p:spPr>
        <p:txBody>
          <a:bodyPr/>
          <a:lstStyle/>
          <a:p>
            <a:pPr algn="ctr"/>
            <a:r>
              <a:rPr lang="lt-LT">
                <a:latin typeface="Arial"/>
                <a:cs typeface="Arial"/>
              </a:rPr>
              <a:t>Vidutinis medienos tūris</a:t>
            </a:r>
          </a:p>
        </p:txBody>
      </p:sp>
      <p:pic>
        <p:nvPicPr>
          <p:cNvPr id="7" name="Picture 6">
            <a:extLst>
              <a:ext uri="{FF2B5EF4-FFF2-40B4-BE49-F238E27FC236}">
                <a16:creationId xmlns:a16="http://schemas.microsoft.com/office/drawing/2014/main" id="{2816949E-F2F4-4C2B-88BD-5E7A0479ED25}"/>
              </a:ext>
            </a:extLst>
          </p:cNvPr>
          <p:cNvPicPr>
            <a:picLocks noChangeAspect="1"/>
          </p:cNvPicPr>
          <p:nvPr/>
        </p:nvPicPr>
        <p:blipFill>
          <a:blip r:embed="rId3"/>
          <a:stretch>
            <a:fillRect/>
          </a:stretch>
        </p:blipFill>
        <p:spPr>
          <a:xfrm>
            <a:off x="5803736" y="1995451"/>
            <a:ext cx="5535374" cy="4363145"/>
          </a:xfrm>
          <a:prstGeom prst="rect">
            <a:avLst/>
          </a:prstGeom>
        </p:spPr>
      </p:pic>
      <p:sp>
        <p:nvSpPr>
          <p:cNvPr id="10" name="TextBox 9">
            <a:extLst>
              <a:ext uri="{FF2B5EF4-FFF2-40B4-BE49-F238E27FC236}">
                <a16:creationId xmlns:a16="http://schemas.microsoft.com/office/drawing/2014/main" id="{324EF9E2-B740-142E-72DE-DF91C85B2958}"/>
              </a:ext>
            </a:extLst>
          </p:cNvPr>
          <p:cNvSpPr txBox="1"/>
          <p:nvPr/>
        </p:nvSpPr>
        <p:spPr>
          <a:xfrm>
            <a:off x="660400" y="1073150"/>
            <a:ext cx="106806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lt-LT" dirty="0">
                <a:latin typeface="Arial"/>
                <a:cs typeface="Arial"/>
              </a:rPr>
              <a:t>Vidutinis medienos tūris padidėjo nuo 189 m</a:t>
            </a:r>
            <a:r>
              <a:rPr lang="lt-LT" baseline="30000" dirty="0">
                <a:latin typeface="Arial"/>
                <a:cs typeface="Arial"/>
              </a:rPr>
              <a:t>3</a:t>
            </a:r>
            <a:r>
              <a:rPr lang="lt-LT" dirty="0">
                <a:latin typeface="Arial"/>
                <a:cs typeface="Arial"/>
              </a:rPr>
              <a:t>/ha 2000 m. iki 262 m</a:t>
            </a:r>
            <a:r>
              <a:rPr lang="lt-LT" baseline="30000" dirty="0">
                <a:latin typeface="Arial"/>
                <a:cs typeface="Arial"/>
              </a:rPr>
              <a:t>3</a:t>
            </a:r>
            <a:r>
              <a:rPr lang="lt-LT" dirty="0">
                <a:latin typeface="Arial"/>
                <a:cs typeface="Arial"/>
              </a:rPr>
              <a:t>/ha 2021 m., tai padarė teigiamą įtaką miškų būklei, indikatoriaus reikšmė 2021 m. pakilo ir atsidūrė būklės vertinimo skalės viduryje.</a:t>
            </a:r>
            <a:endParaRPr lang="lt-LT" dirty="0"/>
          </a:p>
        </p:txBody>
      </p:sp>
      <p:pic>
        <p:nvPicPr>
          <p:cNvPr id="11" name="Paveikslėlis 10" descr="Paveikslėlis, kuriame yra tekstas, ekrano kopija, Šriftas, skaičius&#10;&#10;Automatiškai sugeneruotas aprašymas">
            <a:extLst>
              <a:ext uri="{FF2B5EF4-FFF2-40B4-BE49-F238E27FC236}">
                <a16:creationId xmlns:a16="http://schemas.microsoft.com/office/drawing/2014/main" id="{7157EDA5-25A5-08CB-C7B5-1CE2824FBD79}"/>
              </a:ext>
            </a:extLst>
          </p:cNvPr>
          <p:cNvPicPr>
            <a:picLocks noChangeAspect="1"/>
          </p:cNvPicPr>
          <p:nvPr/>
        </p:nvPicPr>
        <p:blipFill>
          <a:blip r:embed="rId4"/>
          <a:stretch>
            <a:fillRect/>
          </a:stretch>
        </p:blipFill>
        <p:spPr>
          <a:xfrm>
            <a:off x="4307210" y="4869318"/>
            <a:ext cx="1281414" cy="1534801"/>
          </a:xfrm>
          <a:prstGeom prst="rect">
            <a:avLst/>
          </a:prstGeom>
        </p:spPr>
      </p:pic>
      <p:sp>
        <p:nvSpPr>
          <p:cNvPr id="13" name="TextBox 12">
            <a:extLst>
              <a:ext uri="{FF2B5EF4-FFF2-40B4-BE49-F238E27FC236}">
                <a16:creationId xmlns:a16="http://schemas.microsoft.com/office/drawing/2014/main" id="{DD091E5F-6044-05DF-37A7-FA5E29B583F3}"/>
              </a:ext>
            </a:extLst>
          </p:cNvPr>
          <p:cNvSpPr txBox="1"/>
          <p:nvPr/>
        </p:nvSpPr>
        <p:spPr>
          <a:xfrm>
            <a:off x="956734" y="2311400"/>
            <a:ext cx="37062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b="1">
                <a:latin typeface="Arial"/>
                <a:cs typeface="Arial"/>
              </a:rPr>
              <a:t>Indikatorių reikšmės šalies lygiu</a:t>
            </a:r>
            <a:r>
              <a:rPr lang="en-US" b="1">
                <a:latin typeface="Arial"/>
                <a:cs typeface="Arial"/>
              </a:rPr>
              <a:t>​</a:t>
            </a:r>
          </a:p>
        </p:txBody>
      </p:sp>
      <p:sp>
        <p:nvSpPr>
          <p:cNvPr id="15" name="Stačiakampis: trimatė kraštinė 14">
            <a:extLst>
              <a:ext uri="{FF2B5EF4-FFF2-40B4-BE49-F238E27FC236}">
                <a16:creationId xmlns:a16="http://schemas.microsoft.com/office/drawing/2014/main" id="{5448FDA3-28A3-061F-159B-E0001E4FD403}"/>
              </a:ext>
            </a:extLst>
          </p:cNvPr>
          <p:cNvSpPr/>
          <p:nvPr/>
        </p:nvSpPr>
        <p:spPr>
          <a:xfrm>
            <a:off x="850656" y="3069188"/>
            <a:ext cx="1402249" cy="1687998"/>
          </a:xfrm>
          <a:prstGeom prst="bevel">
            <a:avLst/>
          </a:prstGeom>
          <a:solidFill>
            <a:srgbClr val="2D338D"/>
          </a:solidFill>
          <a:ln>
            <a:solidFill>
              <a:srgbClr val="FFFFFF"/>
            </a:solidFill>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lt-LT" b="1" dirty="0">
                <a:solidFill>
                  <a:srgbClr val="FFFFFF"/>
                </a:solidFill>
                <a:latin typeface="Arial"/>
                <a:ea typeface="Calibri"/>
                <a:cs typeface="Calibri"/>
              </a:rPr>
              <a:t>2000 m.</a:t>
            </a:r>
          </a:p>
          <a:p>
            <a:pPr algn="ctr"/>
            <a:endParaRPr lang="lt-LT" b="1" dirty="0">
              <a:solidFill>
                <a:schemeClr val="tx1"/>
              </a:solidFill>
              <a:latin typeface="Arial"/>
              <a:ea typeface="Calibri"/>
              <a:cs typeface="Calibri"/>
            </a:endParaRPr>
          </a:p>
          <a:p>
            <a:pPr algn="ctr"/>
            <a:r>
              <a:rPr lang="lt-LT" b="1" dirty="0">
                <a:solidFill>
                  <a:srgbClr val="FFFFFF"/>
                </a:solidFill>
                <a:latin typeface="Arial"/>
                <a:ea typeface="Calibri"/>
                <a:cs typeface="Calibri"/>
              </a:rPr>
              <a:t>0,4</a:t>
            </a:r>
          </a:p>
        </p:txBody>
      </p:sp>
      <p:sp>
        <p:nvSpPr>
          <p:cNvPr id="17" name="Stačiakampis: trimatė kraštinė 16">
            <a:extLst>
              <a:ext uri="{FF2B5EF4-FFF2-40B4-BE49-F238E27FC236}">
                <a16:creationId xmlns:a16="http://schemas.microsoft.com/office/drawing/2014/main" id="{30D1137E-A54B-31EE-0EEA-16B2170F365A}"/>
              </a:ext>
            </a:extLst>
          </p:cNvPr>
          <p:cNvSpPr/>
          <p:nvPr/>
        </p:nvSpPr>
        <p:spPr>
          <a:xfrm>
            <a:off x="3288791" y="3074478"/>
            <a:ext cx="1391666" cy="1698581"/>
          </a:xfrm>
          <a:prstGeom prst="bevel">
            <a:avLst/>
          </a:prstGeom>
          <a:solidFill>
            <a:srgbClr val="2D338D"/>
          </a:solidFill>
          <a:ln>
            <a:solidFill>
              <a:srgbClr val="FFFFFF"/>
            </a:solidFill>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lt-LT" b="1" dirty="0">
                <a:solidFill>
                  <a:srgbClr val="FFFFFF"/>
                </a:solidFill>
                <a:latin typeface="Arial"/>
                <a:ea typeface="Calibri"/>
                <a:cs typeface="Calibri"/>
              </a:rPr>
              <a:t>2021 m.</a:t>
            </a:r>
          </a:p>
          <a:p>
            <a:pPr algn="ctr"/>
            <a:endParaRPr lang="lt-LT" b="1" dirty="0">
              <a:solidFill>
                <a:schemeClr val="tx1"/>
              </a:solidFill>
              <a:latin typeface="Arial"/>
              <a:ea typeface="Calibri"/>
              <a:cs typeface="Calibri"/>
            </a:endParaRPr>
          </a:p>
          <a:p>
            <a:pPr algn="ctr"/>
            <a:r>
              <a:rPr lang="lt-LT" b="1" dirty="0">
                <a:solidFill>
                  <a:srgbClr val="FFFFFF"/>
                </a:solidFill>
                <a:latin typeface="Arial"/>
                <a:ea typeface="Calibri"/>
                <a:cs typeface="Calibri"/>
              </a:rPr>
              <a:t>0,5</a:t>
            </a:r>
          </a:p>
        </p:txBody>
      </p:sp>
      <p:sp>
        <p:nvSpPr>
          <p:cNvPr id="19" name="Rodyklė: į viršų 18">
            <a:extLst>
              <a:ext uri="{FF2B5EF4-FFF2-40B4-BE49-F238E27FC236}">
                <a16:creationId xmlns:a16="http://schemas.microsoft.com/office/drawing/2014/main" id="{CB009073-4BC7-314D-FEBC-B7382585C70D}"/>
              </a:ext>
            </a:extLst>
          </p:cNvPr>
          <p:cNvSpPr/>
          <p:nvPr/>
        </p:nvSpPr>
        <p:spPr>
          <a:xfrm>
            <a:off x="2567559" y="3326088"/>
            <a:ext cx="484632" cy="978408"/>
          </a:xfrm>
          <a:prstGeom prst="upArrow">
            <a:avLst/>
          </a:prstGeom>
          <a:solidFill>
            <a:srgbClr val="2D338D"/>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754357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298950-4A89-42AF-B76B-2E42DC602095}"/>
              </a:ext>
            </a:extLst>
          </p:cNvPr>
          <p:cNvSpPr>
            <a:spLocks noGrp="1"/>
          </p:cNvSpPr>
          <p:nvPr>
            <p:ph idx="1"/>
          </p:nvPr>
        </p:nvSpPr>
        <p:spPr/>
        <p:txBody>
          <a:bodyPr vert="horz" lIns="91440" tIns="45720" rIns="91440" bIns="45720" numCol="2" rtlCol="0" anchor="t">
            <a:normAutofit/>
          </a:bodyPr>
          <a:lstStyle/>
          <a:p>
            <a:pPr marL="0" indent="0">
              <a:buNone/>
            </a:pPr>
            <a:endParaRPr lang="lt-LT" sz="1800" dirty="0"/>
          </a:p>
          <a:p>
            <a:endParaRPr lang="lt-LT" sz="1800" dirty="0"/>
          </a:p>
          <a:p>
            <a:endParaRPr lang="lt-LT" sz="1800" dirty="0"/>
          </a:p>
          <a:p>
            <a:endParaRPr lang="lt-LT" sz="1800" dirty="0"/>
          </a:p>
          <a:p>
            <a:endParaRPr lang="lt-LT" dirty="0"/>
          </a:p>
        </p:txBody>
      </p:sp>
      <p:sp>
        <p:nvSpPr>
          <p:cNvPr id="3" name="Date Placeholder 2">
            <a:extLst>
              <a:ext uri="{FF2B5EF4-FFF2-40B4-BE49-F238E27FC236}">
                <a16:creationId xmlns:a16="http://schemas.microsoft.com/office/drawing/2014/main" id="{654EE1AD-8501-4575-AF86-CE2749A9E41B}"/>
              </a:ext>
            </a:extLst>
          </p:cNvPr>
          <p:cNvSpPr>
            <a:spLocks noGrp="1"/>
          </p:cNvSpPr>
          <p:nvPr>
            <p:ph type="dt" sz="half" idx="10"/>
          </p:nvPr>
        </p:nvSpPr>
        <p:spPr/>
        <p:txBody>
          <a:bodyPr/>
          <a:lstStyle/>
          <a:p>
            <a:r>
              <a:rPr lang="lt-LT"/>
              <a:t>2024-04-09</a:t>
            </a:r>
          </a:p>
        </p:txBody>
      </p:sp>
      <p:sp>
        <p:nvSpPr>
          <p:cNvPr id="4" name="Slide Number Placeholder 3">
            <a:extLst>
              <a:ext uri="{FF2B5EF4-FFF2-40B4-BE49-F238E27FC236}">
                <a16:creationId xmlns:a16="http://schemas.microsoft.com/office/drawing/2014/main" id="{76742283-5BE5-45E0-B0A6-24586C1569F6}"/>
              </a:ext>
            </a:extLst>
          </p:cNvPr>
          <p:cNvSpPr>
            <a:spLocks noGrp="1"/>
          </p:cNvSpPr>
          <p:nvPr>
            <p:ph type="sldNum" sz="quarter" idx="12"/>
          </p:nvPr>
        </p:nvSpPr>
        <p:spPr/>
        <p:txBody>
          <a:bodyPr/>
          <a:lstStyle/>
          <a:p>
            <a:fld id="{3371771D-F660-431A-8233-71E7CC6AA6B3}" type="slidenum">
              <a:rPr lang="lt-LT" smtClean="0"/>
              <a:t>13</a:t>
            </a:fld>
            <a:endParaRPr lang="lt-LT"/>
          </a:p>
        </p:txBody>
      </p:sp>
      <p:sp>
        <p:nvSpPr>
          <p:cNvPr id="5" name="Footer Placeholder 4">
            <a:extLst>
              <a:ext uri="{FF2B5EF4-FFF2-40B4-BE49-F238E27FC236}">
                <a16:creationId xmlns:a16="http://schemas.microsoft.com/office/drawing/2014/main" id="{5C0CBB1E-204D-4EE2-B19C-AD6B744C2D48}"/>
              </a:ext>
            </a:extLst>
          </p:cNvPr>
          <p:cNvSpPr>
            <a:spLocks noGrp="1"/>
          </p:cNvSpPr>
          <p:nvPr>
            <p:ph type="ftr" sz="quarter" idx="3"/>
          </p:nvPr>
        </p:nvSpPr>
        <p:spPr/>
        <p:txBody>
          <a:bodyPr/>
          <a:lstStyle/>
          <a:p>
            <a:r>
              <a:rPr lang="lt-LT"/>
              <a:t>Lietuvos ekosistemos ir jų būklė – eksperimentinė statistika</a:t>
            </a:r>
          </a:p>
        </p:txBody>
      </p:sp>
      <p:sp>
        <p:nvSpPr>
          <p:cNvPr id="6" name="Title 5">
            <a:extLst>
              <a:ext uri="{FF2B5EF4-FFF2-40B4-BE49-F238E27FC236}">
                <a16:creationId xmlns:a16="http://schemas.microsoft.com/office/drawing/2014/main" id="{F45B5BED-F6FE-4B4B-8662-A6806629DEBD}"/>
              </a:ext>
            </a:extLst>
          </p:cNvPr>
          <p:cNvSpPr>
            <a:spLocks noGrp="1"/>
          </p:cNvSpPr>
          <p:nvPr>
            <p:ph type="title"/>
          </p:nvPr>
        </p:nvSpPr>
        <p:spPr>
          <a:xfrm>
            <a:off x="1589616" y="290065"/>
            <a:ext cx="5898622" cy="815417"/>
          </a:xfrm>
        </p:spPr>
        <p:txBody>
          <a:bodyPr/>
          <a:lstStyle/>
          <a:p>
            <a:r>
              <a:rPr lang="lt-LT">
                <a:latin typeface="Arial"/>
                <a:cs typeface="Arial"/>
              </a:rPr>
              <a:t>Vidutinis anglies biomasės kiekis</a:t>
            </a:r>
          </a:p>
        </p:txBody>
      </p:sp>
      <p:pic>
        <p:nvPicPr>
          <p:cNvPr id="7" name="Picture 6">
            <a:extLst>
              <a:ext uri="{FF2B5EF4-FFF2-40B4-BE49-F238E27FC236}">
                <a16:creationId xmlns:a16="http://schemas.microsoft.com/office/drawing/2014/main" id="{DF43A282-4814-4F8D-AF76-417976EA8FC1}"/>
              </a:ext>
            </a:extLst>
          </p:cNvPr>
          <p:cNvPicPr>
            <a:picLocks noChangeAspect="1"/>
          </p:cNvPicPr>
          <p:nvPr/>
        </p:nvPicPr>
        <p:blipFill>
          <a:blip r:embed="rId2"/>
          <a:stretch>
            <a:fillRect/>
          </a:stretch>
        </p:blipFill>
        <p:spPr>
          <a:xfrm>
            <a:off x="5892847" y="2278814"/>
            <a:ext cx="5441152" cy="4055716"/>
          </a:xfrm>
          <a:prstGeom prst="rect">
            <a:avLst/>
          </a:prstGeom>
        </p:spPr>
      </p:pic>
      <p:sp>
        <p:nvSpPr>
          <p:cNvPr id="10" name="TextBox 9">
            <a:extLst>
              <a:ext uri="{FF2B5EF4-FFF2-40B4-BE49-F238E27FC236}">
                <a16:creationId xmlns:a16="http://schemas.microsoft.com/office/drawing/2014/main" id="{1193C667-2120-7456-695F-E20FD719D67C}"/>
              </a:ext>
            </a:extLst>
          </p:cNvPr>
          <p:cNvSpPr txBox="1"/>
          <p:nvPr/>
        </p:nvSpPr>
        <p:spPr>
          <a:xfrm>
            <a:off x="491067" y="1104899"/>
            <a:ext cx="1132628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dirty="0">
                <a:latin typeface="Arial"/>
                <a:cs typeface="Arial"/>
              </a:rPr>
              <a:t>Vidutinis anglies biomasės kiekis nežymiai padidėjo (nuo 109 t C </a:t>
            </a:r>
            <a:r>
              <a:rPr lang="lt-LT" dirty="0" err="1">
                <a:latin typeface="Arial"/>
                <a:cs typeface="Arial"/>
              </a:rPr>
              <a:t>ekv</a:t>
            </a:r>
            <a:r>
              <a:rPr lang="lt-LT" dirty="0">
                <a:latin typeface="Arial"/>
                <a:cs typeface="Arial"/>
              </a:rPr>
              <a:t>./ha 2000 m. iki 113 t C </a:t>
            </a:r>
            <a:r>
              <a:rPr lang="lt-LT" dirty="0" err="1">
                <a:latin typeface="Arial"/>
                <a:cs typeface="Arial"/>
              </a:rPr>
              <a:t>ekv</a:t>
            </a:r>
            <a:r>
              <a:rPr lang="lt-LT" dirty="0">
                <a:latin typeface="Arial"/>
                <a:cs typeface="Arial"/>
              </a:rPr>
              <a:t>./ha 2021 m.), tai reikšmingos įtakos miškų būklei nepadarė ir rodiklio indikatoriaus reikšmė nepakito.</a:t>
            </a:r>
          </a:p>
        </p:txBody>
      </p:sp>
      <p:sp>
        <p:nvSpPr>
          <p:cNvPr id="11" name="TextBox 10">
            <a:extLst>
              <a:ext uri="{FF2B5EF4-FFF2-40B4-BE49-F238E27FC236}">
                <a16:creationId xmlns:a16="http://schemas.microsoft.com/office/drawing/2014/main" id="{97BCEDB8-AF96-17B2-0E4C-BF505C534223}"/>
              </a:ext>
            </a:extLst>
          </p:cNvPr>
          <p:cNvSpPr txBox="1"/>
          <p:nvPr/>
        </p:nvSpPr>
        <p:spPr>
          <a:xfrm>
            <a:off x="745067" y="1909233"/>
            <a:ext cx="4902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b="1">
                <a:latin typeface="Arial"/>
              </a:rPr>
              <a:t>Indikatorių reikšmės šalies lygiu</a:t>
            </a:r>
            <a:r>
              <a:rPr lang="en-US" b="1">
                <a:latin typeface="Arial"/>
              </a:rPr>
              <a:t>​</a:t>
            </a:r>
            <a:r>
              <a:rPr lang="lt-LT">
                <a:latin typeface="Arial"/>
                <a:cs typeface="Arial"/>
              </a:rPr>
              <a:t>​</a:t>
            </a:r>
            <a:endParaRPr lang="lt-LT"/>
          </a:p>
        </p:txBody>
      </p:sp>
      <p:sp>
        <p:nvSpPr>
          <p:cNvPr id="15" name="Stačiakampis: trimatė kraštinė 14">
            <a:extLst>
              <a:ext uri="{FF2B5EF4-FFF2-40B4-BE49-F238E27FC236}">
                <a16:creationId xmlns:a16="http://schemas.microsoft.com/office/drawing/2014/main" id="{BAA96F90-3FE8-43E0-FC1C-68BA7FBF1ECA}"/>
              </a:ext>
            </a:extLst>
          </p:cNvPr>
          <p:cNvSpPr/>
          <p:nvPr/>
        </p:nvSpPr>
        <p:spPr>
          <a:xfrm>
            <a:off x="808323" y="2624688"/>
            <a:ext cx="1402249" cy="1687998"/>
          </a:xfrm>
          <a:prstGeom prst="bevel">
            <a:avLst/>
          </a:prstGeom>
          <a:solidFill>
            <a:srgbClr val="F47838"/>
          </a:solidFill>
          <a:ln>
            <a:solidFill>
              <a:srgbClr val="FFFFFF"/>
            </a:solidFill>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lt-LT" b="1" dirty="0">
                <a:solidFill>
                  <a:srgbClr val="FFFFFF"/>
                </a:solidFill>
                <a:latin typeface="Arial"/>
                <a:ea typeface="Calibri"/>
                <a:cs typeface="Calibri"/>
              </a:rPr>
              <a:t>2000 m.</a:t>
            </a:r>
          </a:p>
          <a:p>
            <a:pPr algn="ctr"/>
            <a:endParaRPr lang="lt-LT" b="1" dirty="0">
              <a:solidFill>
                <a:schemeClr val="tx1"/>
              </a:solidFill>
              <a:latin typeface="Arial"/>
              <a:ea typeface="Calibri"/>
              <a:cs typeface="Calibri"/>
            </a:endParaRPr>
          </a:p>
          <a:p>
            <a:pPr algn="ctr"/>
            <a:r>
              <a:rPr lang="lt-LT" b="1" dirty="0">
                <a:solidFill>
                  <a:srgbClr val="FFFFFF"/>
                </a:solidFill>
                <a:latin typeface="Arial"/>
                <a:ea typeface="Calibri"/>
                <a:cs typeface="Calibri"/>
              </a:rPr>
              <a:t>0,7</a:t>
            </a:r>
          </a:p>
        </p:txBody>
      </p:sp>
      <p:sp>
        <p:nvSpPr>
          <p:cNvPr id="17" name="Stačiakampis: trimatė kraštinė 16">
            <a:extLst>
              <a:ext uri="{FF2B5EF4-FFF2-40B4-BE49-F238E27FC236}">
                <a16:creationId xmlns:a16="http://schemas.microsoft.com/office/drawing/2014/main" id="{68FEC6DC-473F-E567-F425-66BA7B426AA0}"/>
              </a:ext>
            </a:extLst>
          </p:cNvPr>
          <p:cNvSpPr/>
          <p:nvPr/>
        </p:nvSpPr>
        <p:spPr>
          <a:xfrm>
            <a:off x="3278208" y="2619395"/>
            <a:ext cx="1391666" cy="1698581"/>
          </a:xfrm>
          <a:prstGeom prst="bevel">
            <a:avLst/>
          </a:prstGeom>
          <a:solidFill>
            <a:srgbClr val="F47838"/>
          </a:solidFill>
          <a:ln>
            <a:solidFill>
              <a:srgbClr val="FFFFFF"/>
            </a:solidFill>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lt-LT" b="1" dirty="0">
                <a:solidFill>
                  <a:srgbClr val="FFFFFF"/>
                </a:solidFill>
                <a:latin typeface="Arial"/>
                <a:ea typeface="Calibri"/>
                <a:cs typeface="Calibri"/>
              </a:rPr>
              <a:t>2021 m.</a:t>
            </a:r>
          </a:p>
          <a:p>
            <a:pPr algn="ctr"/>
            <a:endParaRPr lang="lt-LT" b="1" dirty="0">
              <a:solidFill>
                <a:schemeClr val="tx1"/>
              </a:solidFill>
              <a:latin typeface="Arial"/>
              <a:ea typeface="Calibri"/>
              <a:cs typeface="Calibri"/>
            </a:endParaRPr>
          </a:p>
          <a:p>
            <a:pPr algn="ctr"/>
            <a:r>
              <a:rPr lang="lt-LT" b="1" dirty="0">
                <a:solidFill>
                  <a:srgbClr val="FFFFFF"/>
                </a:solidFill>
                <a:latin typeface="Arial"/>
                <a:ea typeface="Calibri"/>
                <a:cs typeface="Calibri"/>
              </a:rPr>
              <a:t>0,7</a:t>
            </a:r>
          </a:p>
        </p:txBody>
      </p:sp>
      <p:sp>
        <p:nvSpPr>
          <p:cNvPr id="18" name="Lygu 17">
            <a:extLst>
              <a:ext uri="{FF2B5EF4-FFF2-40B4-BE49-F238E27FC236}">
                <a16:creationId xmlns:a16="http://schemas.microsoft.com/office/drawing/2014/main" id="{A4D86BEA-48FE-B66A-87AF-FE58E7DB71FA}"/>
              </a:ext>
            </a:extLst>
          </p:cNvPr>
          <p:cNvSpPr/>
          <p:nvPr/>
        </p:nvSpPr>
        <p:spPr>
          <a:xfrm>
            <a:off x="2294467" y="3098800"/>
            <a:ext cx="914400" cy="914400"/>
          </a:xfrm>
          <a:prstGeom prst="mathEqual">
            <a:avLst/>
          </a:prstGeom>
          <a:solidFill>
            <a:srgbClr val="F4783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solidFill>
                <a:schemeClr val="tx1"/>
              </a:solidFill>
            </a:endParaRPr>
          </a:p>
        </p:txBody>
      </p:sp>
      <p:pic>
        <p:nvPicPr>
          <p:cNvPr id="13" name="Picture 12">
            <a:extLst>
              <a:ext uri="{FF2B5EF4-FFF2-40B4-BE49-F238E27FC236}">
                <a16:creationId xmlns:a16="http://schemas.microsoft.com/office/drawing/2014/main" id="{AFB444E7-DEB0-40FD-A32C-9860DA79D842}"/>
              </a:ext>
            </a:extLst>
          </p:cNvPr>
          <p:cNvPicPr>
            <a:picLocks noChangeAspect="1"/>
          </p:cNvPicPr>
          <p:nvPr/>
        </p:nvPicPr>
        <p:blipFill>
          <a:blip r:embed="rId3"/>
          <a:stretch>
            <a:fillRect/>
          </a:stretch>
        </p:blipFill>
        <p:spPr>
          <a:xfrm>
            <a:off x="2893062" y="4667006"/>
            <a:ext cx="2980238" cy="1698581"/>
          </a:xfrm>
          <a:prstGeom prst="rect">
            <a:avLst/>
          </a:prstGeom>
        </p:spPr>
      </p:pic>
    </p:spTree>
    <p:extLst>
      <p:ext uri="{BB962C8B-B14F-4D97-AF65-F5344CB8AC3E}">
        <p14:creationId xmlns:p14="http://schemas.microsoft.com/office/powerpoint/2010/main" val="2173477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C0C28D-A12C-4342-8A60-2506162280F1}"/>
              </a:ext>
            </a:extLst>
          </p:cNvPr>
          <p:cNvSpPr>
            <a:spLocks noGrp="1"/>
          </p:cNvSpPr>
          <p:nvPr>
            <p:ph idx="1"/>
          </p:nvPr>
        </p:nvSpPr>
        <p:spPr/>
        <p:txBody>
          <a:bodyPr vert="horz" lIns="91440" tIns="45720" rIns="91440" bIns="45720" numCol="2" rtlCol="0" anchor="t">
            <a:normAutofit/>
          </a:bodyPr>
          <a:lstStyle/>
          <a:p>
            <a:pPr marL="0" indent="0">
              <a:buNone/>
            </a:pPr>
            <a:endParaRPr lang="lt-LT" dirty="0"/>
          </a:p>
          <a:p>
            <a:endParaRPr lang="lt-LT" dirty="0"/>
          </a:p>
        </p:txBody>
      </p:sp>
      <p:sp>
        <p:nvSpPr>
          <p:cNvPr id="3" name="Date Placeholder 2">
            <a:extLst>
              <a:ext uri="{FF2B5EF4-FFF2-40B4-BE49-F238E27FC236}">
                <a16:creationId xmlns:a16="http://schemas.microsoft.com/office/drawing/2014/main" id="{E272DD89-0B81-45F0-810D-186AD75AFA73}"/>
              </a:ext>
            </a:extLst>
          </p:cNvPr>
          <p:cNvSpPr>
            <a:spLocks noGrp="1"/>
          </p:cNvSpPr>
          <p:nvPr>
            <p:ph type="dt" sz="half" idx="10"/>
          </p:nvPr>
        </p:nvSpPr>
        <p:spPr/>
        <p:txBody>
          <a:bodyPr/>
          <a:lstStyle/>
          <a:p>
            <a:r>
              <a:rPr lang="lt-LT"/>
              <a:t>2024-04-09</a:t>
            </a:r>
          </a:p>
        </p:txBody>
      </p:sp>
      <p:sp>
        <p:nvSpPr>
          <p:cNvPr id="4" name="Slide Number Placeholder 3">
            <a:extLst>
              <a:ext uri="{FF2B5EF4-FFF2-40B4-BE49-F238E27FC236}">
                <a16:creationId xmlns:a16="http://schemas.microsoft.com/office/drawing/2014/main" id="{66B5E8ED-21AF-4739-9460-B8F309193569}"/>
              </a:ext>
            </a:extLst>
          </p:cNvPr>
          <p:cNvSpPr>
            <a:spLocks noGrp="1"/>
          </p:cNvSpPr>
          <p:nvPr>
            <p:ph type="sldNum" sz="quarter" idx="12"/>
          </p:nvPr>
        </p:nvSpPr>
        <p:spPr/>
        <p:txBody>
          <a:bodyPr/>
          <a:lstStyle/>
          <a:p>
            <a:fld id="{3371771D-F660-431A-8233-71E7CC6AA6B3}" type="slidenum">
              <a:rPr lang="lt-LT" smtClean="0"/>
              <a:t>14</a:t>
            </a:fld>
            <a:endParaRPr lang="lt-LT"/>
          </a:p>
        </p:txBody>
      </p:sp>
      <p:sp>
        <p:nvSpPr>
          <p:cNvPr id="5" name="Footer Placeholder 4">
            <a:extLst>
              <a:ext uri="{FF2B5EF4-FFF2-40B4-BE49-F238E27FC236}">
                <a16:creationId xmlns:a16="http://schemas.microsoft.com/office/drawing/2014/main" id="{B901FFB6-9F1A-4C6F-A852-A3C786E9D2AC}"/>
              </a:ext>
            </a:extLst>
          </p:cNvPr>
          <p:cNvSpPr>
            <a:spLocks noGrp="1"/>
          </p:cNvSpPr>
          <p:nvPr>
            <p:ph type="ftr" sz="quarter" idx="3"/>
          </p:nvPr>
        </p:nvSpPr>
        <p:spPr/>
        <p:txBody>
          <a:bodyPr/>
          <a:lstStyle/>
          <a:p>
            <a:r>
              <a:rPr lang="lt-LT"/>
              <a:t>Lietuvos ekosistemos ir jų būklė – eksperimentinė statistika</a:t>
            </a:r>
          </a:p>
        </p:txBody>
      </p:sp>
      <p:sp>
        <p:nvSpPr>
          <p:cNvPr id="6" name="Title 5">
            <a:extLst>
              <a:ext uri="{FF2B5EF4-FFF2-40B4-BE49-F238E27FC236}">
                <a16:creationId xmlns:a16="http://schemas.microsoft.com/office/drawing/2014/main" id="{314EAE68-1D9C-49EF-B528-E1688694FF63}"/>
              </a:ext>
            </a:extLst>
          </p:cNvPr>
          <p:cNvSpPr>
            <a:spLocks noGrp="1"/>
          </p:cNvSpPr>
          <p:nvPr>
            <p:ph type="title"/>
          </p:nvPr>
        </p:nvSpPr>
        <p:spPr>
          <a:xfrm>
            <a:off x="1409700" y="321815"/>
            <a:ext cx="7499351" cy="688417"/>
          </a:xfrm>
        </p:spPr>
        <p:txBody>
          <a:bodyPr>
            <a:normAutofit fontScale="90000"/>
          </a:bodyPr>
          <a:lstStyle/>
          <a:p>
            <a:pPr algn="ctr"/>
            <a:r>
              <a:rPr lang="lt-LT">
                <a:latin typeface="Arial"/>
                <a:cs typeface="Arial"/>
              </a:rPr>
              <a:t>Miško žemės plotų didėjimo greitis per 10 m.</a:t>
            </a:r>
          </a:p>
        </p:txBody>
      </p:sp>
      <p:pic>
        <p:nvPicPr>
          <p:cNvPr id="7" name="Picture 6">
            <a:extLst>
              <a:ext uri="{FF2B5EF4-FFF2-40B4-BE49-F238E27FC236}">
                <a16:creationId xmlns:a16="http://schemas.microsoft.com/office/drawing/2014/main" id="{8B7392A0-DA3B-4222-8118-66458556C051}"/>
              </a:ext>
            </a:extLst>
          </p:cNvPr>
          <p:cNvPicPr>
            <a:picLocks noChangeAspect="1"/>
          </p:cNvPicPr>
          <p:nvPr/>
        </p:nvPicPr>
        <p:blipFill>
          <a:blip r:embed="rId2"/>
          <a:stretch>
            <a:fillRect/>
          </a:stretch>
        </p:blipFill>
        <p:spPr>
          <a:xfrm>
            <a:off x="6075206" y="2088670"/>
            <a:ext cx="5070787" cy="4096867"/>
          </a:xfrm>
          <a:prstGeom prst="rect">
            <a:avLst/>
          </a:prstGeom>
          <a:noFill/>
        </p:spPr>
      </p:pic>
      <p:sp>
        <p:nvSpPr>
          <p:cNvPr id="10" name="TextBox 9">
            <a:extLst>
              <a:ext uri="{FF2B5EF4-FFF2-40B4-BE49-F238E27FC236}">
                <a16:creationId xmlns:a16="http://schemas.microsoft.com/office/drawing/2014/main" id="{6F4ECE52-3BF9-EC3A-EB8B-65161E388927}"/>
              </a:ext>
            </a:extLst>
          </p:cNvPr>
          <p:cNvSpPr txBox="1"/>
          <p:nvPr/>
        </p:nvSpPr>
        <p:spPr>
          <a:xfrm>
            <a:off x="491067" y="1104899"/>
            <a:ext cx="1132628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lt-LT" dirty="0">
                <a:latin typeface="Arial"/>
                <a:cs typeface="Arial"/>
              </a:rPr>
              <a:t>Miško žemės plotai 2000–2021 m. nebedidėjo taip sparčiai. Šio rodiklio indikatoriaus reikšmė taip pat sumažėjo.</a:t>
            </a:r>
            <a:endParaRPr lang="lt-LT" dirty="0"/>
          </a:p>
        </p:txBody>
      </p:sp>
      <p:sp>
        <p:nvSpPr>
          <p:cNvPr id="12" name="TextBox 11">
            <a:extLst>
              <a:ext uri="{FF2B5EF4-FFF2-40B4-BE49-F238E27FC236}">
                <a16:creationId xmlns:a16="http://schemas.microsoft.com/office/drawing/2014/main" id="{600958D6-D883-0BF8-752C-FA40BC37F350}"/>
              </a:ext>
            </a:extLst>
          </p:cNvPr>
          <p:cNvSpPr txBox="1"/>
          <p:nvPr/>
        </p:nvSpPr>
        <p:spPr>
          <a:xfrm>
            <a:off x="713317" y="1909233"/>
            <a:ext cx="51244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a:latin typeface="Arial"/>
              </a:rPr>
              <a:t>I</a:t>
            </a:r>
            <a:r>
              <a:rPr lang="lt-LT" b="1">
                <a:latin typeface="Arial"/>
              </a:rPr>
              <a:t>ndikatorių reikšmės šalies lygiu</a:t>
            </a:r>
            <a:r>
              <a:rPr lang="en-US" b="1">
                <a:latin typeface="Arial"/>
              </a:rPr>
              <a:t>​</a:t>
            </a:r>
            <a:r>
              <a:rPr lang="lt-LT">
                <a:latin typeface="Arial"/>
              </a:rPr>
              <a:t>​</a:t>
            </a:r>
            <a:r>
              <a:rPr lang="lt-LT">
                <a:latin typeface="Arial"/>
                <a:cs typeface="Arial"/>
              </a:rPr>
              <a:t>​</a:t>
            </a:r>
            <a:endParaRPr lang="lt-LT"/>
          </a:p>
        </p:txBody>
      </p:sp>
      <p:sp>
        <p:nvSpPr>
          <p:cNvPr id="14" name="Stačiakampis: trimatė kraštinė 13">
            <a:extLst>
              <a:ext uri="{FF2B5EF4-FFF2-40B4-BE49-F238E27FC236}">
                <a16:creationId xmlns:a16="http://schemas.microsoft.com/office/drawing/2014/main" id="{AA35A5DD-3AA6-4A25-76FA-68B75802F02D}"/>
              </a:ext>
            </a:extLst>
          </p:cNvPr>
          <p:cNvSpPr/>
          <p:nvPr/>
        </p:nvSpPr>
        <p:spPr>
          <a:xfrm>
            <a:off x="850656" y="2360105"/>
            <a:ext cx="1402249" cy="1687998"/>
          </a:xfrm>
          <a:prstGeom prst="bevel">
            <a:avLst/>
          </a:prstGeom>
          <a:solidFill>
            <a:srgbClr val="049699"/>
          </a:solidFill>
          <a:ln>
            <a:solidFill>
              <a:srgbClr val="FFFFFF"/>
            </a:solidFill>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lt-LT" b="1" dirty="0">
                <a:solidFill>
                  <a:srgbClr val="FFFFFF"/>
                </a:solidFill>
                <a:latin typeface="Arial"/>
                <a:ea typeface="Calibri"/>
                <a:cs typeface="Calibri"/>
              </a:rPr>
              <a:t>2000 m.</a:t>
            </a:r>
          </a:p>
          <a:p>
            <a:pPr algn="ctr"/>
            <a:endParaRPr lang="lt-LT" b="1" dirty="0">
              <a:solidFill>
                <a:schemeClr val="tx1"/>
              </a:solidFill>
              <a:latin typeface="Arial"/>
              <a:ea typeface="Calibri"/>
              <a:cs typeface="Calibri"/>
            </a:endParaRPr>
          </a:p>
          <a:p>
            <a:pPr algn="ctr"/>
            <a:r>
              <a:rPr lang="lt-LT" b="1" dirty="0">
                <a:solidFill>
                  <a:srgbClr val="FFFFFF"/>
                </a:solidFill>
                <a:latin typeface="Arial"/>
                <a:ea typeface="Calibri"/>
                <a:cs typeface="Calibri"/>
              </a:rPr>
              <a:t>0,5</a:t>
            </a:r>
          </a:p>
        </p:txBody>
      </p:sp>
      <p:sp>
        <p:nvSpPr>
          <p:cNvPr id="20" name="Stačiakampis: trimatė kraštinė 19">
            <a:extLst>
              <a:ext uri="{FF2B5EF4-FFF2-40B4-BE49-F238E27FC236}">
                <a16:creationId xmlns:a16="http://schemas.microsoft.com/office/drawing/2014/main" id="{1A59DF50-00DB-6F3D-BAB3-BE65D4088C7A}"/>
              </a:ext>
            </a:extLst>
          </p:cNvPr>
          <p:cNvSpPr/>
          <p:nvPr/>
        </p:nvSpPr>
        <p:spPr>
          <a:xfrm>
            <a:off x="3278208" y="2354812"/>
            <a:ext cx="1391666" cy="1698581"/>
          </a:xfrm>
          <a:prstGeom prst="bevel">
            <a:avLst/>
          </a:prstGeom>
          <a:solidFill>
            <a:srgbClr val="049699"/>
          </a:solidFill>
          <a:ln>
            <a:solidFill>
              <a:srgbClr val="FFFFFF"/>
            </a:solidFill>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lt-LT" b="1" dirty="0">
                <a:solidFill>
                  <a:srgbClr val="FFFFFF"/>
                </a:solidFill>
                <a:latin typeface="Arial"/>
                <a:ea typeface="Calibri"/>
                <a:cs typeface="Calibri"/>
              </a:rPr>
              <a:t>2021 m.</a:t>
            </a:r>
          </a:p>
          <a:p>
            <a:pPr algn="ctr"/>
            <a:endParaRPr lang="lt-LT" b="1" dirty="0">
              <a:solidFill>
                <a:schemeClr val="tx1"/>
              </a:solidFill>
              <a:latin typeface="Arial"/>
              <a:ea typeface="Calibri"/>
              <a:cs typeface="Calibri"/>
            </a:endParaRPr>
          </a:p>
          <a:p>
            <a:pPr algn="ctr"/>
            <a:r>
              <a:rPr lang="lt-LT" b="1" dirty="0">
                <a:solidFill>
                  <a:srgbClr val="FFFFFF"/>
                </a:solidFill>
                <a:latin typeface="Arial"/>
                <a:ea typeface="Calibri"/>
                <a:cs typeface="Calibri"/>
              </a:rPr>
              <a:t>0,4</a:t>
            </a:r>
          </a:p>
        </p:txBody>
      </p:sp>
      <p:sp>
        <p:nvSpPr>
          <p:cNvPr id="21" name="Rodyklė: žemyn 20">
            <a:extLst>
              <a:ext uri="{FF2B5EF4-FFF2-40B4-BE49-F238E27FC236}">
                <a16:creationId xmlns:a16="http://schemas.microsoft.com/office/drawing/2014/main" id="{FC754122-BA75-F222-B4B8-49347C18F935}"/>
              </a:ext>
            </a:extLst>
          </p:cNvPr>
          <p:cNvSpPr/>
          <p:nvPr/>
        </p:nvSpPr>
        <p:spPr>
          <a:xfrm>
            <a:off x="2562267" y="2717546"/>
            <a:ext cx="484632" cy="978408"/>
          </a:xfrm>
          <a:prstGeom prst="downArrow">
            <a:avLst/>
          </a:prstGeom>
          <a:solidFill>
            <a:srgbClr val="049699"/>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22" name="Paveikslėlis 21" descr="Paveikslėlis, kuriame yra tekstas, ekrano kopija, Šriftas, dizainas&#10;&#10;Automatiškai sugeneruotas aprašymas">
            <a:extLst>
              <a:ext uri="{FF2B5EF4-FFF2-40B4-BE49-F238E27FC236}">
                <a16:creationId xmlns:a16="http://schemas.microsoft.com/office/drawing/2014/main" id="{4E3D2029-4506-FBA5-982D-41816C7DB102}"/>
              </a:ext>
            </a:extLst>
          </p:cNvPr>
          <p:cNvPicPr>
            <a:picLocks noChangeAspect="1"/>
          </p:cNvPicPr>
          <p:nvPr/>
        </p:nvPicPr>
        <p:blipFill>
          <a:blip r:embed="rId3"/>
          <a:stretch>
            <a:fillRect/>
          </a:stretch>
        </p:blipFill>
        <p:spPr>
          <a:xfrm>
            <a:off x="3046899" y="4661786"/>
            <a:ext cx="2749839" cy="1523751"/>
          </a:xfrm>
          <a:prstGeom prst="rect">
            <a:avLst/>
          </a:prstGeom>
        </p:spPr>
      </p:pic>
    </p:spTree>
    <p:extLst>
      <p:ext uri="{BB962C8B-B14F-4D97-AF65-F5344CB8AC3E}">
        <p14:creationId xmlns:p14="http://schemas.microsoft.com/office/powerpoint/2010/main" val="775975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A5D538D-39EF-4E5F-A369-2D9E6D5B04A9}"/>
              </a:ext>
            </a:extLst>
          </p:cNvPr>
          <p:cNvSpPr>
            <a:spLocks noGrp="1"/>
          </p:cNvSpPr>
          <p:nvPr>
            <p:ph type="dt" sz="half" idx="10"/>
          </p:nvPr>
        </p:nvSpPr>
        <p:spPr/>
        <p:txBody>
          <a:bodyPr/>
          <a:lstStyle/>
          <a:p>
            <a:r>
              <a:rPr lang="lt-LT"/>
              <a:t>2024-04-09</a:t>
            </a:r>
          </a:p>
        </p:txBody>
      </p:sp>
      <p:sp>
        <p:nvSpPr>
          <p:cNvPr id="4" name="Slide Number Placeholder 3">
            <a:extLst>
              <a:ext uri="{FF2B5EF4-FFF2-40B4-BE49-F238E27FC236}">
                <a16:creationId xmlns:a16="http://schemas.microsoft.com/office/drawing/2014/main" id="{E3FFE835-EA53-41A3-985A-1A7C2613702D}"/>
              </a:ext>
            </a:extLst>
          </p:cNvPr>
          <p:cNvSpPr>
            <a:spLocks noGrp="1"/>
          </p:cNvSpPr>
          <p:nvPr>
            <p:ph type="sldNum" sz="quarter" idx="12"/>
          </p:nvPr>
        </p:nvSpPr>
        <p:spPr/>
        <p:txBody>
          <a:bodyPr/>
          <a:lstStyle/>
          <a:p>
            <a:fld id="{3371771D-F660-431A-8233-71E7CC6AA6B3}" type="slidenum">
              <a:rPr lang="lt-LT" smtClean="0"/>
              <a:t>15</a:t>
            </a:fld>
            <a:endParaRPr lang="lt-LT"/>
          </a:p>
        </p:txBody>
      </p:sp>
      <p:sp>
        <p:nvSpPr>
          <p:cNvPr id="5" name="Footer Placeholder 4">
            <a:extLst>
              <a:ext uri="{FF2B5EF4-FFF2-40B4-BE49-F238E27FC236}">
                <a16:creationId xmlns:a16="http://schemas.microsoft.com/office/drawing/2014/main" id="{6AB1AEAB-0503-4B14-A28A-9B15DDFE492F}"/>
              </a:ext>
            </a:extLst>
          </p:cNvPr>
          <p:cNvSpPr>
            <a:spLocks noGrp="1"/>
          </p:cNvSpPr>
          <p:nvPr>
            <p:ph type="ftr" sz="quarter" idx="3"/>
          </p:nvPr>
        </p:nvSpPr>
        <p:spPr/>
        <p:txBody>
          <a:bodyPr/>
          <a:lstStyle/>
          <a:p>
            <a:r>
              <a:rPr lang="lt-LT"/>
              <a:t>Lietuvos ekosistemos ir jų būklė – eksperimentinė statistika</a:t>
            </a:r>
          </a:p>
        </p:txBody>
      </p:sp>
      <p:sp>
        <p:nvSpPr>
          <p:cNvPr id="6" name="Title 5">
            <a:extLst>
              <a:ext uri="{FF2B5EF4-FFF2-40B4-BE49-F238E27FC236}">
                <a16:creationId xmlns:a16="http://schemas.microsoft.com/office/drawing/2014/main" id="{E7E48F5E-4949-4545-9BA7-AF9D4DFB8D52}"/>
              </a:ext>
            </a:extLst>
          </p:cNvPr>
          <p:cNvSpPr>
            <a:spLocks noGrp="1"/>
          </p:cNvSpPr>
          <p:nvPr>
            <p:ph type="title"/>
          </p:nvPr>
        </p:nvSpPr>
        <p:spPr>
          <a:xfrm>
            <a:off x="1250950" y="268898"/>
            <a:ext cx="9044517" cy="751917"/>
          </a:xfrm>
        </p:spPr>
        <p:txBody>
          <a:bodyPr/>
          <a:lstStyle/>
          <a:p>
            <a:pPr algn="ctr"/>
            <a:r>
              <a:rPr lang="lt-LT"/>
              <a:t>Miško būklės rodiklių svoriai</a:t>
            </a:r>
          </a:p>
        </p:txBody>
      </p:sp>
      <p:sp>
        <p:nvSpPr>
          <p:cNvPr id="10" name="TextBox 9">
            <a:extLst>
              <a:ext uri="{FF2B5EF4-FFF2-40B4-BE49-F238E27FC236}">
                <a16:creationId xmlns:a16="http://schemas.microsoft.com/office/drawing/2014/main" id="{1EB656C8-D5FC-45AF-8247-CE4CF93C9462}"/>
              </a:ext>
            </a:extLst>
          </p:cNvPr>
          <p:cNvSpPr txBox="1"/>
          <p:nvPr/>
        </p:nvSpPr>
        <p:spPr>
          <a:xfrm>
            <a:off x="780747" y="1017652"/>
            <a:ext cx="10678885" cy="1200329"/>
          </a:xfrm>
          <a:prstGeom prst="rect">
            <a:avLst/>
          </a:prstGeom>
          <a:noFill/>
        </p:spPr>
        <p:txBody>
          <a:bodyPr wrap="square" lIns="91440" tIns="45720" rIns="91440" bIns="45720" rtlCol="0" anchor="t">
            <a:spAutoFit/>
          </a:bodyPr>
          <a:lstStyle/>
          <a:p>
            <a:pPr marL="285750" indent="-285750" algn="just">
              <a:buFont typeface="Wingdings" panose="05000000000000000000" pitchFamily="2" charset="2"/>
              <a:buChar char="§"/>
            </a:pPr>
            <a:r>
              <a:rPr lang="lt-LT" dirty="0">
                <a:latin typeface="Arial" panose="020B0604020202020204" pitchFamily="34" charset="0"/>
                <a:cs typeface="Arial" panose="020B0604020202020204" pitchFamily="34" charset="0"/>
              </a:rPr>
              <a:t>Skaičiuojant agreguotą rodiklį – miškų ekosistemos būklės indeksą (EBI) – įvertinta tai, kad visi miškų būklės rodikliai turi skirtingą įtaką indeksui, todėl visiems rodikliams buvo suteikti svoriai.</a:t>
            </a:r>
            <a:endParaRPr lang="lt-LT" dirty="0"/>
          </a:p>
          <a:p>
            <a:pPr marL="285750" indent="-285750" algn="just">
              <a:buFont typeface="Wingdings" panose="05000000000000000000" pitchFamily="2" charset="2"/>
              <a:buChar char="§"/>
            </a:pPr>
            <a:r>
              <a:rPr lang="lt-LT" dirty="0">
                <a:latin typeface="Arial" panose="020B0604020202020204" pitchFamily="34" charset="0"/>
                <a:cs typeface="Arial" panose="020B0604020202020204" pitchFamily="34" charset="0"/>
              </a:rPr>
              <a:t>Nustatyta, kad didžiausią įtaką vertinant miško ekosistemos būklę turi kraštovaizdžio klasės rodikliai, mažiausią – cheminės būklės rodikliai. </a:t>
            </a:r>
          </a:p>
        </p:txBody>
      </p:sp>
      <p:graphicFrame>
        <p:nvGraphicFramePr>
          <p:cNvPr id="12" name="Content Placeholder 11">
            <a:extLst>
              <a:ext uri="{FF2B5EF4-FFF2-40B4-BE49-F238E27FC236}">
                <a16:creationId xmlns:a16="http://schemas.microsoft.com/office/drawing/2014/main" id="{AAC432E0-933E-41D3-8554-BBD3A519FEBD}"/>
              </a:ext>
            </a:extLst>
          </p:cNvPr>
          <p:cNvGraphicFramePr>
            <a:graphicFrameLocks noGrp="1"/>
          </p:cNvGraphicFramePr>
          <p:nvPr>
            <p:ph idx="1"/>
            <p:extLst>
              <p:ext uri="{D42A27DB-BD31-4B8C-83A1-F6EECF244321}">
                <p14:modId xmlns:p14="http://schemas.microsoft.com/office/powerpoint/2010/main" val="2104775023"/>
              </p:ext>
            </p:extLst>
          </p:nvPr>
        </p:nvGraphicFramePr>
        <p:xfrm>
          <a:off x="773642" y="2443843"/>
          <a:ext cx="10574867" cy="35193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6826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id="{D94E8A3C-8AC5-3DDF-C475-57680FF2AC1C}"/>
              </a:ext>
            </a:extLst>
          </p:cNvPr>
          <p:cNvSpPr>
            <a:spLocks noGrp="1"/>
          </p:cNvSpPr>
          <p:nvPr>
            <p:ph type="dt" sz="half" idx="10"/>
          </p:nvPr>
        </p:nvSpPr>
        <p:spPr/>
        <p:txBody>
          <a:bodyPr/>
          <a:lstStyle/>
          <a:p>
            <a:r>
              <a:rPr lang="lt-LT"/>
              <a:t>2024-04-09</a:t>
            </a:r>
          </a:p>
        </p:txBody>
      </p:sp>
      <p:sp>
        <p:nvSpPr>
          <p:cNvPr id="3" name="Poraštės vietos rezervavimo ženklas 2">
            <a:extLst>
              <a:ext uri="{FF2B5EF4-FFF2-40B4-BE49-F238E27FC236}">
                <a16:creationId xmlns:a16="http://schemas.microsoft.com/office/drawing/2014/main" id="{691B3E60-B86F-19D4-6A7F-5DBD037ACFAF}"/>
              </a:ext>
            </a:extLst>
          </p:cNvPr>
          <p:cNvSpPr>
            <a:spLocks noGrp="1"/>
          </p:cNvSpPr>
          <p:nvPr>
            <p:ph type="ftr" sz="quarter" idx="11"/>
          </p:nvPr>
        </p:nvSpPr>
        <p:spPr/>
        <p:txBody>
          <a:bodyPr/>
          <a:lstStyle/>
          <a:p>
            <a:r>
              <a:rPr lang="lt-LT"/>
              <a:t>Lietuvos ekosistemos ir jų būklė – eksperimentinė statistika</a:t>
            </a:r>
          </a:p>
        </p:txBody>
      </p:sp>
      <p:sp>
        <p:nvSpPr>
          <p:cNvPr id="4" name="Skaidrės numerio vietos rezervavimo ženklas 3">
            <a:extLst>
              <a:ext uri="{FF2B5EF4-FFF2-40B4-BE49-F238E27FC236}">
                <a16:creationId xmlns:a16="http://schemas.microsoft.com/office/drawing/2014/main" id="{C01BA232-91D6-76DA-AC09-33D5A5CA0EEC}"/>
              </a:ext>
            </a:extLst>
          </p:cNvPr>
          <p:cNvSpPr>
            <a:spLocks noGrp="1"/>
          </p:cNvSpPr>
          <p:nvPr>
            <p:ph type="sldNum" sz="quarter" idx="12"/>
          </p:nvPr>
        </p:nvSpPr>
        <p:spPr/>
        <p:txBody>
          <a:bodyPr/>
          <a:lstStyle/>
          <a:p>
            <a:fld id="{3371771D-F660-431A-8233-71E7CC6AA6B3}" type="slidenum">
              <a:rPr lang="lt-LT" smtClean="0"/>
              <a:pPr/>
              <a:t>16</a:t>
            </a:fld>
            <a:endParaRPr lang="lt-LT"/>
          </a:p>
        </p:txBody>
      </p:sp>
      <p:sp>
        <p:nvSpPr>
          <p:cNvPr id="5" name="Pavadinimas 4">
            <a:extLst>
              <a:ext uri="{FF2B5EF4-FFF2-40B4-BE49-F238E27FC236}">
                <a16:creationId xmlns:a16="http://schemas.microsoft.com/office/drawing/2014/main" id="{AEA0EAB0-01AF-B3C2-A893-03849735D8D2}"/>
              </a:ext>
            </a:extLst>
          </p:cNvPr>
          <p:cNvSpPr>
            <a:spLocks noGrp="1"/>
          </p:cNvSpPr>
          <p:nvPr>
            <p:ph type="title"/>
          </p:nvPr>
        </p:nvSpPr>
        <p:spPr>
          <a:xfrm>
            <a:off x="954616" y="649898"/>
            <a:ext cx="10536766" cy="582584"/>
          </a:xfrm>
        </p:spPr>
        <p:txBody>
          <a:bodyPr>
            <a:noAutofit/>
          </a:bodyPr>
          <a:lstStyle/>
          <a:p>
            <a:r>
              <a:rPr lang="lt-LT" sz="4000">
                <a:latin typeface="Arial"/>
                <a:cs typeface="Arial"/>
              </a:rPr>
              <a:t>Miškų ekosistemos būklės indeksas (EBI)</a:t>
            </a:r>
            <a:endParaRPr lang="lt-LT" sz="4000"/>
          </a:p>
        </p:txBody>
      </p:sp>
      <p:pic>
        <p:nvPicPr>
          <p:cNvPr id="7" name="Grafinis elementas 6" descr="Coral with solid fill">
            <a:extLst>
              <a:ext uri="{FF2B5EF4-FFF2-40B4-BE49-F238E27FC236}">
                <a16:creationId xmlns:a16="http://schemas.microsoft.com/office/drawing/2014/main" id="{F0EF9CBB-3CDA-D3DD-677E-0ABDC46E3D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87133" y="3067050"/>
            <a:ext cx="1771648" cy="1803399"/>
          </a:xfrm>
          <a:prstGeom prst="rect">
            <a:avLst/>
          </a:prstGeom>
        </p:spPr>
      </p:pic>
      <p:pic>
        <p:nvPicPr>
          <p:cNvPr id="8" name="Grafinis elementas 7" descr="Coral with solid fill">
            <a:extLst>
              <a:ext uri="{FF2B5EF4-FFF2-40B4-BE49-F238E27FC236}">
                <a16:creationId xmlns:a16="http://schemas.microsoft.com/office/drawing/2014/main" id="{1A8FB00D-A0DC-7B66-A5F7-33050A6949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94310" y="3358091"/>
            <a:ext cx="1496483" cy="1507066"/>
          </a:xfrm>
          <a:prstGeom prst="rect">
            <a:avLst/>
          </a:prstGeom>
        </p:spPr>
      </p:pic>
      <p:sp>
        <p:nvSpPr>
          <p:cNvPr id="13" name="TextBox 12">
            <a:extLst>
              <a:ext uri="{FF2B5EF4-FFF2-40B4-BE49-F238E27FC236}">
                <a16:creationId xmlns:a16="http://schemas.microsoft.com/office/drawing/2014/main" id="{9AA4F235-B1A0-C885-F56D-4F05DDF98C5C}"/>
              </a:ext>
            </a:extLst>
          </p:cNvPr>
          <p:cNvSpPr txBox="1"/>
          <p:nvPr/>
        </p:nvSpPr>
        <p:spPr>
          <a:xfrm>
            <a:off x="2882900" y="2321983"/>
            <a:ext cx="221403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lt-LT" sz="3600" b="1" dirty="0">
                <a:solidFill>
                  <a:srgbClr val="049699"/>
                </a:solidFill>
                <a:latin typeface="Arial"/>
                <a:cs typeface="Arial"/>
              </a:rPr>
              <a:t>2000</a:t>
            </a:r>
            <a:r>
              <a:rPr lang="en-US" sz="3600" b="1" dirty="0">
                <a:solidFill>
                  <a:srgbClr val="049699"/>
                </a:solidFill>
                <a:latin typeface="Arial"/>
                <a:cs typeface="Arial"/>
              </a:rPr>
              <a:t>​ m. </a:t>
            </a:r>
            <a:endParaRPr lang="lt-LT" sz="3600" dirty="0">
              <a:solidFill>
                <a:srgbClr val="049699"/>
              </a:solidFill>
            </a:endParaRPr>
          </a:p>
        </p:txBody>
      </p:sp>
      <p:sp>
        <p:nvSpPr>
          <p:cNvPr id="14" name="TextBox 13">
            <a:extLst>
              <a:ext uri="{FF2B5EF4-FFF2-40B4-BE49-F238E27FC236}">
                <a16:creationId xmlns:a16="http://schemas.microsoft.com/office/drawing/2014/main" id="{62208D77-2CC7-119B-5015-90F79F50302A}"/>
              </a:ext>
            </a:extLst>
          </p:cNvPr>
          <p:cNvSpPr txBox="1"/>
          <p:nvPr/>
        </p:nvSpPr>
        <p:spPr>
          <a:xfrm>
            <a:off x="7296147" y="2352760"/>
            <a:ext cx="186478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lt-LT" sz="3200" b="1" dirty="0">
                <a:solidFill>
                  <a:srgbClr val="049699"/>
                </a:solidFill>
                <a:latin typeface="Arial"/>
                <a:cs typeface="Arial"/>
              </a:rPr>
              <a:t>2021</a:t>
            </a:r>
            <a:r>
              <a:rPr lang="en-US" sz="3200" b="1" dirty="0">
                <a:solidFill>
                  <a:srgbClr val="049699"/>
                </a:solidFill>
                <a:latin typeface="Arial"/>
                <a:cs typeface="Arial"/>
              </a:rPr>
              <a:t>​ m.</a:t>
            </a:r>
            <a:r>
              <a:rPr lang="en-US" sz="2800" b="1" dirty="0">
                <a:solidFill>
                  <a:srgbClr val="049699"/>
                </a:solidFill>
                <a:latin typeface="Arial"/>
                <a:cs typeface="Arial"/>
              </a:rPr>
              <a:t> </a:t>
            </a:r>
            <a:endParaRPr lang="lt-LT" dirty="0">
              <a:solidFill>
                <a:srgbClr val="049699"/>
              </a:solidFill>
            </a:endParaRPr>
          </a:p>
        </p:txBody>
      </p:sp>
      <p:sp>
        <p:nvSpPr>
          <p:cNvPr id="15" name="TextBox 14">
            <a:extLst>
              <a:ext uri="{FF2B5EF4-FFF2-40B4-BE49-F238E27FC236}">
                <a16:creationId xmlns:a16="http://schemas.microsoft.com/office/drawing/2014/main" id="{4642E5E5-1C80-76FF-8363-8DAE1879DF31}"/>
              </a:ext>
            </a:extLst>
          </p:cNvPr>
          <p:cNvSpPr txBox="1"/>
          <p:nvPr/>
        </p:nvSpPr>
        <p:spPr>
          <a:xfrm>
            <a:off x="3083984" y="5232399"/>
            <a:ext cx="136736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3600" b="1" dirty="0">
                <a:solidFill>
                  <a:srgbClr val="049699"/>
                </a:solidFill>
                <a:latin typeface="Arial"/>
                <a:cs typeface="Arial"/>
              </a:rPr>
              <a:t>0,535</a:t>
            </a:r>
          </a:p>
        </p:txBody>
      </p:sp>
      <p:sp>
        <p:nvSpPr>
          <p:cNvPr id="16" name="TextBox 15">
            <a:extLst>
              <a:ext uri="{FF2B5EF4-FFF2-40B4-BE49-F238E27FC236}">
                <a16:creationId xmlns:a16="http://schemas.microsoft.com/office/drawing/2014/main" id="{4C60FC5D-0DE3-2CE5-00A1-C4DDE0D011F8}"/>
              </a:ext>
            </a:extLst>
          </p:cNvPr>
          <p:cNvSpPr txBox="1"/>
          <p:nvPr/>
        </p:nvSpPr>
        <p:spPr>
          <a:xfrm>
            <a:off x="7622678" y="5259464"/>
            <a:ext cx="136736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lt-LT" sz="3200" b="1" dirty="0">
                <a:solidFill>
                  <a:srgbClr val="049699"/>
                </a:solidFill>
                <a:latin typeface="Arial"/>
                <a:cs typeface="Arial"/>
              </a:rPr>
              <a:t>0,529</a:t>
            </a:r>
            <a:r>
              <a:rPr lang="en-US" sz="3200" b="1" dirty="0">
                <a:latin typeface="Arial"/>
                <a:cs typeface="Arial"/>
              </a:rPr>
              <a:t> </a:t>
            </a:r>
            <a:endParaRPr lang="lt-LT" sz="3200" dirty="0"/>
          </a:p>
        </p:txBody>
      </p:sp>
      <p:sp>
        <p:nvSpPr>
          <p:cNvPr id="17" name="Rodyklė: žemyn 16">
            <a:extLst>
              <a:ext uri="{FF2B5EF4-FFF2-40B4-BE49-F238E27FC236}">
                <a16:creationId xmlns:a16="http://schemas.microsoft.com/office/drawing/2014/main" id="{34911AA0-37D1-B60D-609A-F9D2A00FC60C}"/>
              </a:ext>
            </a:extLst>
          </p:cNvPr>
          <p:cNvSpPr/>
          <p:nvPr/>
        </p:nvSpPr>
        <p:spPr>
          <a:xfrm>
            <a:off x="5377434" y="2897463"/>
            <a:ext cx="1341881" cy="1899157"/>
          </a:xfrm>
          <a:prstGeom prst="downArrow">
            <a:avLst/>
          </a:prstGeom>
          <a:solidFill>
            <a:srgbClr val="049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 name="TextBox 8">
            <a:extLst>
              <a:ext uri="{FF2B5EF4-FFF2-40B4-BE49-F238E27FC236}">
                <a16:creationId xmlns:a16="http://schemas.microsoft.com/office/drawing/2014/main" id="{811B7EC7-1240-534B-D6DA-6883D0DE7DAC}"/>
              </a:ext>
            </a:extLst>
          </p:cNvPr>
          <p:cNvSpPr txBox="1"/>
          <p:nvPr/>
        </p:nvSpPr>
        <p:spPr>
          <a:xfrm>
            <a:off x="427567" y="1390649"/>
            <a:ext cx="1132628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dirty="0">
                <a:latin typeface="Arial"/>
                <a:ea typeface="+mn-lt"/>
                <a:cs typeface="+mn-lt"/>
              </a:rPr>
              <a:t>Nustatytas miškų ekosistemos būklės indeksas (EBI) rodo, kad miško ekosistemos būklė šalies mastu yra vidutinė ir per 20-ies metų laikotarpį nežymiai suprastėjo.</a:t>
            </a:r>
            <a:endParaRPr lang="lt-LT" dirty="0">
              <a:latin typeface="Arial"/>
              <a:cs typeface="Arial"/>
            </a:endParaRPr>
          </a:p>
        </p:txBody>
      </p:sp>
    </p:spTree>
    <p:extLst>
      <p:ext uri="{BB962C8B-B14F-4D97-AF65-F5344CB8AC3E}">
        <p14:creationId xmlns:p14="http://schemas.microsoft.com/office/powerpoint/2010/main" val="3738378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C6ED60-81D8-4FCF-9984-CF652871A3CA}"/>
              </a:ext>
            </a:extLst>
          </p:cNvPr>
          <p:cNvSpPr>
            <a:spLocks noGrp="1"/>
          </p:cNvSpPr>
          <p:nvPr>
            <p:ph idx="1"/>
          </p:nvPr>
        </p:nvSpPr>
        <p:spPr>
          <a:xfrm>
            <a:off x="495300" y="1814565"/>
            <a:ext cx="10874664" cy="4445526"/>
          </a:xfrm>
        </p:spPr>
        <p:txBody>
          <a:bodyPr numCol="2"/>
          <a:lstStyle/>
          <a:p>
            <a:pPr marL="0" indent="0">
              <a:buNone/>
            </a:pPr>
            <a:endParaRPr lang="lt-LT" sz="1800"/>
          </a:p>
          <a:p>
            <a:pPr marL="0" indent="0">
              <a:buNone/>
            </a:pPr>
            <a:endParaRPr lang="lt-LT" sz="1800"/>
          </a:p>
          <a:p>
            <a:endParaRPr lang="lt-LT"/>
          </a:p>
        </p:txBody>
      </p:sp>
      <p:sp>
        <p:nvSpPr>
          <p:cNvPr id="3" name="Date Placeholder 2">
            <a:extLst>
              <a:ext uri="{FF2B5EF4-FFF2-40B4-BE49-F238E27FC236}">
                <a16:creationId xmlns:a16="http://schemas.microsoft.com/office/drawing/2014/main" id="{F820494F-AC72-4A0D-BA21-18DCA803663F}"/>
              </a:ext>
            </a:extLst>
          </p:cNvPr>
          <p:cNvSpPr>
            <a:spLocks noGrp="1"/>
          </p:cNvSpPr>
          <p:nvPr>
            <p:ph type="dt" sz="half" idx="10"/>
          </p:nvPr>
        </p:nvSpPr>
        <p:spPr/>
        <p:txBody>
          <a:bodyPr/>
          <a:lstStyle/>
          <a:p>
            <a:r>
              <a:rPr lang="lt-LT"/>
              <a:t>2024-04-09</a:t>
            </a:r>
          </a:p>
        </p:txBody>
      </p:sp>
      <p:sp>
        <p:nvSpPr>
          <p:cNvPr id="4" name="Slide Number Placeholder 3">
            <a:extLst>
              <a:ext uri="{FF2B5EF4-FFF2-40B4-BE49-F238E27FC236}">
                <a16:creationId xmlns:a16="http://schemas.microsoft.com/office/drawing/2014/main" id="{6CCDE4CD-E7D0-40BD-B064-29ADF81D0137}"/>
              </a:ext>
            </a:extLst>
          </p:cNvPr>
          <p:cNvSpPr>
            <a:spLocks noGrp="1"/>
          </p:cNvSpPr>
          <p:nvPr>
            <p:ph type="sldNum" sz="quarter" idx="12"/>
          </p:nvPr>
        </p:nvSpPr>
        <p:spPr/>
        <p:txBody>
          <a:bodyPr/>
          <a:lstStyle/>
          <a:p>
            <a:fld id="{3371771D-F660-431A-8233-71E7CC6AA6B3}" type="slidenum">
              <a:rPr lang="lt-LT" smtClean="0"/>
              <a:t>17</a:t>
            </a:fld>
            <a:endParaRPr lang="lt-LT"/>
          </a:p>
        </p:txBody>
      </p:sp>
      <p:sp>
        <p:nvSpPr>
          <p:cNvPr id="5" name="Footer Placeholder 4">
            <a:extLst>
              <a:ext uri="{FF2B5EF4-FFF2-40B4-BE49-F238E27FC236}">
                <a16:creationId xmlns:a16="http://schemas.microsoft.com/office/drawing/2014/main" id="{7757B06A-4221-4900-ABF2-B2CFC7CC9EAD}"/>
              </a:ext>
            </a:extLst>
          </p:cNvPr>
          <p:cNvSpPr>
            <a:spLocks noGrp="1"/>
          </p:cNvSpPr>
          <p:nvPr>
            <p:ph type="ftr" sz="quarter" idx="3"/>
          </p:nvPr>
        </p:nvSpPr>
        <p:spPr/>
        <p:txBody>
          <a:bodyPr/>
          <a:lstStyle/>
          <a:p>
            <a:r>
              <a:rPr lang="lt-LT"/>
              <a:t>Lietuvos ekosistemos ir jų būklė – eksperimentinė statistika</a:t>
            </a:r>
          </a:p>
        </p:txBody>
      </p:sp>
      <p:pic>
        <p:nvPicPr>
          <p:cNvPr id="7" name="Picture 6">
            <a:extLst>
              <a:ext uri="{FF2B5EF4-FFF2-40B4-BE49-F238E27FC236}">
                <a16:creationId xmlns:a16="http://schemas.microsoft.com/office/drawing/2014/main" id="{910FDB0E-03E8-43B6-87A8-B2232BF410C0}"/>
              </a:ext>
            </a:extLst>
          </p:cNvPr>
          <p:cNvPicPr>
            <a:picLocks noChangeAspect="1"/>
          </p:cNvPicPr>
          <p:nvPr/>
        </p:nvPicPr>
        <p:blipFill>
          <a:blip r:embed="rId3"/>
          <a:stretch>
            <a:fillRect/>
          </a:stretch>
        </p:blipFill>
        <p:spPr>
          <a:xfrm>
            <a:off x="523487" y="1955785"/>
            <a:ext cx="5409145" cy="3964268"/>
          </a:xfrm>
          <a:prstGeom prst="rect">
            <a:avLst/>
          </a:prstGeom>
        </p:spPr>
      </p:pic>
      <p:pic>
        <p:nvPicPr>
          <p:cNvPr id="8" name="Picture 7">
            <a:extLst>
              <a:ext uri="{FF2B5EF4-FFF2-40B4-BE49-F238E27FC236}">
                <a16:creationId xmlns:a16="http://schemas.microsoft.com/office/drawing/2014/main" id="{365D543E-E51F-4733-A6A9-DAE4C1058308}"/>
              </a:ext>
            </a:extLst>
          </p:cNvPr>
          <p:cNvPicPr>
            <a:picLocks noChangeAspect="1"/>
          </p:cNvPicPr>
          <p:nvPr/>
        </p:nvPicPr>
        <p:blipFill>
          <a:blip r:embed="rId4"/>
          <a:stretch>
            <a:fillRect/>
          </a:stretch>
        </p:blipFill>
        <p:spPr>
          <a:xfrm>
            <a:off x="6204317" y="1955785"/>
            <a:ext cx="5464196" cy="3932565"/>
          </a:xfrm>
          <a:prstGeom prst="rect">
            <a:avLst/>
          </a:prstGeom>
        </p:spPr>
      </p:pic>
      <p:pic>
        <p:nvPicPr>
          <p:cNvPr id="9" name="Paveikslėlis 8" descr="Paveikslėlis, kuriame yra tekstas, ekrano kopija, Šriftas, dizainas&#10;&#10;Automatiškai sugeneruotas aprašymas">
            <a:extLst>
              <a:ext uri="{FF2B5EF4-FFF2-40B4-BE49-F238E27FC236}">
                <a16:creationId xmlns:a16="http://schemas.microsoft.com/office/drawing/2014/main" id="{518160EB-FBBC-4C50-639C-0F28D0F5C6CA}"/>
              </a:ext>
            </a:extLst>
          </p:cNvPr>
          <p:cNvPicPr>
            <a:picLocks noChangeAspect="1"/>
          </p:cNvPicPr>
          <p:nvPr/>
        </p:nvPicPr>
        <p:blipFill>
          <a:blip r:embed="rId5"/>
          <a:stretch>
            <a:fillRect/>
          </a:stretch>
        </p:blipFill>
        <p:spPr>
          <a:xfrm>
            <a:off x="6623579" y="4319588"/>
            <a:ext cx="1019175" cy="2028825"/>
          </a:xfrm>
          <a:prstGeom prst="rect">
            <a:avLst/>
          </a:prstGeom>
        </p:spPr>
      </p:pic>
      <p:pic>
        <p:nvPicPr>
          <p:cNvPr id="10" name="Paveikslėlis 9" descr="Paveikslėlis, kuriame yra tekstas, ekrano kopija, Šriftas, skaičius&#10;&#10;Automatiškai sugeneruotas aprašymas">
            <a:extLst>
              <a:ext uri="{FF2B5EF4-FFF2-40B4-BE49-F238E27FC236}">
                <a16:creationId xmlns:a16="http://schemas.microsoft.com/office/drawing/2014/main" id="{CBD7CC22-49C3-F4FE-6BA5-675E26310A6B}"/>
              </a:ext>
            </a:extLst>
          </p:cNvPr>
          <p:cNvPicPr>
            <a:picLocks noChangeAspect="1"/>
          </p:cNvPicPr>
          <p:nvPr/>
        </p:nvPicPr>
        <p:blipFill>
          <a:blip r:embed="rId6"/>
          <a:stretch>
            <a:fillRect/>
          </a:stretch>
        </p:blipFill>
        <p:spPr>
          <a:xfrm>
            <a:off x="730780" y="4294717"/>
            <a:ext cx="1057275" cy="2057400"/>
          </a:xfrm>
          <a:prstGeom prst="rect">
            <a:avLst/>
          </a:prstGeom>
        </p:spPr>
      </p:pic>
      <p:sp>
        <p:nvSpPr>
          <p:cNvPr id="12" name="TextBox 11">
            <a:extLst>
              <a:ext uri="{FF2B5EF4-FFF2-40B4-BE49-F238E27FC236}">
                <a16:creationId xmlns:a16="http://schemas.microsoft.com/office/drawing/2014/main" id="{F28AF371-8C85-97B7-D688-76364F48C473}"/>
              </a:ext>
            </a:extLst>
          </p:cNvPr>
          <p:cNvSpPr txBox="1"/>
          <p:nvPr/>
        </p:nvSpPr>
        <p:spPr>
          <a:xfrm>
            <a:off x="1792816" y="1253066"/>
            <a:ext cx="297603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lt-LT" sz="2400" b="1">
                <a:latin typeface="Arial"/>
                <a:cs typeface="Arial"/>
              </a:rPr>
              <a:t>EBI 2021</a:t>
            </a:r>
            <a:r>
              <a:rPr lang="en-US" sz="2400" b="1">
                <a:latin typeface="Arial"/>
                <a:cs typeface="Arial"/>
              </a:rPr>
              <a:t>​ m. </a:t>
            </a:r>
            <a:endParaRPr lang="lt-LT" sz="2400">
              <a:latin typeface="Arial"/>
              <a:cs typeface="Calibri"/>
            </a:endParaRPr>
          </a:p>
        </p:txBody>
      </p:sp>
      <p:sp>
        <p:nvSpPr>
          <p:cNvPr id="14" name="TextBox 13">
            <a:extLst>
              <a:ext uri="{FF2B5EF4-FFF2-40B4-BE49-F238E27FC236}">
                <a16:creationId xmlns:a16="http://schemas.microsoft.com/office/drawing/2014/main" id="{7251E469-3B57-3AD1-1C9B-9F1D9A134F8B}"/>
              </a:ext>
            </a:extLst>
          </p:cNvPr>
          <p:cNvSpPr txBox="1"/>
          <p:nvPr/>
        </p:nvSpPr>
        <p:spPr>
          <a:xfrm>
            <a:off x="6788150" y="1253066"/>
            <a:ext cx="4267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lt-LT" sz="2400" b="1" dirty="0">
                <a:latin typeface="Arial"/>
                <a:cs typeface="Arial"/>
              </a:rPr>
              <a:t>EBI pokytis 2000</a:t>
            </a:r>
            <a:r>
              <a:rPr lang="en-US" sz="2400" b="1" dirty="0">
                <a:latin typeface="Arial"/>
                <a:cs typeface="Arial"/>
              </a:rPr>
              <a:t>​</a:t>
            </a:r>
            <a:r>
              <a:rPr lang="lt-LT" sz="2400" b="1" dirty="0">
                <a:latin typeface="Arial"/>
                <a:cs typeface="Arial"/>
              </a:rPr>
              <a:t>–</a:t>
            </a:r>
            <a:r>
              <a:rPr lang="en-US" sz="2400" b="1" dirty="0">
                <a:latin typeface="Arial"/>
                <a:cs typeface="Arial"/>
              </a:rPr>
              <a:t>2021 m. </a:t>
            </a:r>
            <a:endParaRPr lang="lt-LT" sz="2400" b="1" dirty="0">
              <a:latin typeface="Arial"/>
              <a:cs typeface="Arial"/>
            </a:endParaRPr>
          </a:p>
        </p:txBody>
      </p:sp>
      <p:sp>
        <p:nvSpPr>
          <p:cNvPr id="16" name="Pavadinimas 15">
            <a:extLst>
              <a:ext uri="{FF2B5EF4-FFF2-40B4-BE49-F238E27FC236}">
                <a16:creationId xmlns:a16="http://schemas.microsoft.com/office/drawing/2014/main" id="{E42DEB36-11C3-369E-061F-CFA1A90115C8}"/>
              </a:ext>
            </a:extLst>
          </p:cNvPr>
          <p:cNvSpPr>
            <a:spLocks noGrp="1"/>
          </p:cNvSpPr>
          <p:nvPr>
            <p:ph type="title"/>
          </p:nvPr>
        </p:nvSpPr>
        <p:spPr>
          <a:xfrm>
            <a:off x="1790700" y="364148"/>
            <a:ext cx="8705850" cy="773084"/>
          </a:xfrm>
        </p:spPr>
        <p:txBody>
          <a:bodyPr vert="horz" lIns="91440" tIns="45720" rIns="91440" bIns="45720" rtlCol="0" anchor="ctr">
            <a:noAutofit/>
          </a:bodyPr>
          <a:lstStyle/>
          <a:p>
            <a:r>
              <a:rPr lang="lt-LT" sz="3200">
                <a:latin typeface="Arial"/>
                <a:cs typeface="Arial"/>
              </a:rPr>
              <a:t>Miškų ekosistemos būklės indeksas (EBI) </a:t>
            </a:r>
            <a:endParaRPr lang="lt-LT" sz="3200" b="0">
              <a:solidFill>
                <a:srgbClr val="000000"/>
              </a:solidFill>
              <a:latin typeface="Arial"/>
              <a:cs typeface="Arial"/>
            </a:endParaRPr>
          </a:p>
        </p:txBody>
      </p:sp>
    </p:spTree>
    <p:extLst>
      <p:ext uri="{BB962C8B-B14F-4D97-AF65-F5344CB8AC3E}">
        <p14:creationId xmlns:p14="http://schemas.microsoft.com/office/powerpoint/2010/main" val="2334908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3" name="Datos vietos rezervavimo ženklas 2">
            <a:extLst>
              <a:ext uri="{FF2B5EF4-FFF2-40B4-BE49-F238E27FC236}">
                <a16:creationId xmlns:a16="http://schemas.microsoft.com/office/drawing/2014/main" id="{51E1DE1E-65F1-2FD8-D5BE-1BDA3967FDB9}"/>
              </a:ext>
            </a:extLst>
          </p:cNvPr>
          <p:cNvSpPr>
            <a:spLocks noGrp="1"/>
          </p:cNvSpPr>
          <p:nvPr>
            <p:ph type="dt" sz="half" idx="10"/>
          </p:nvPr>
        </p:nvSpPr>
        <p:spPr/>
        <p:txBody>
          <a:bodyPr/>
          <a:lstStyle/>
          <a:p>
            <a:r>
              <a:rPr lang="lt-LT"/>
              <a:t>2024-04-09</a:t>
            </a:r>
          </a:p>
        </p:txBody>
      </p:sp>
      <p:sp>
        <p:nvSpPr>
          <p:cNvPr id="4" name="Skaidrės numerio vietos rezervavimo ženklas 3">
            <a:extLst>
              <a:ext uri="{FF2B5EF4-FFF2-40B4-BE49-F238E27FC236}">
                <a16:creationId xmlns:a16="http://schemas.microsoft.com/office/drawing/2014/main" id="{53B6D1DB-72C3-AE73-E281-00BE745A6F02}"/>
              </a:ext>
            </a:extLst>
          </p:cNvPr>
          <p:cNvSpPr>
            <a:spLocks noGrp="1"/>
          </p:cNvSpPr>
          <p:nvPr>
            <p:ph type="sldNum" sz="quarter" idx="12"/>
          </p:nvPr>
        </p:nvSpPr>
        <p:spPr/>
        <p:txBody>
          <a:bodyPr/>
          <a:lstStyle/>
          <a:p>
            <a:fld id="{3371771D-F660-431A-8233-71E7CC6AA6B3}" type="slidenum">
              <a:rPr lang="lt-LT" smtClean="0"/>
              <a:t>18</a:t>
            </a:fld>
            <a:endParaRPr lang="lt-LT"/>
          </a:p>
        </p:txBody>
      </p:sp>
      <p:sp>
        <p:nvSpPr>
          <p:cNvPr id="5" name="Poraštės vietos rezervavimo ženklas 4">
            <a:extLst>
              <a:ext uri="{FF2B5EF4-FFF2-40B4-BE49-F238E27FC236}">
                <a16:creationId xmlns:a16="http://schemas.microsoft.com/office/drawing/2014/main" id="{412E55A2-FBB1-091F-27DC-84DD9E240EB2}"/>
              </a:ext>
            </a:extLst>
          </p:cNvPr>
          <p:cNvSpPr>
            <a:spLocks noGrp="1"/>
          </p:cNvSpPr>
          <p:nvPr>
            <p:ph type="ftr" sz="quarter" idx="3"/>
          </p:nvPr>
        </p:nvSpPr>
        <p:spPr/>
        <p:txBody>
          <a:bodyPr/>
          <a:lstStyle/>
          <a:p>
            <a:r>
              <a:rPr lang="lt-LT"/>
              <a:t>Lietuvos ekosistemos ir jų būklė – eksperimentinė statistika</a:t>
            </a:r>
          </a:p>
        </p:txBody>
      </p:sp>
      <p:sp>
        <p:nvSpPr>
          <p:cNvPr id="6" name="Pavadinimas 5">
            <a:extLst>
              <a:ext uri="{FF2B5EF4-FFF2-40B4-BE49-F238E27FC236}">
                <a16:creationId xmlns:a16="http://schemas.microsoft.com/office/drawing/2014/main" id="{8F8B2669-D0FB-19C1-97F0-A5C2B7F60222}"/>
              </a:ext>
            </a:extLst>
          </p:cNvPr>
          <p:cNvSpPr>
            <a:spLocks noGrp="1"/>
          </p:cNvSpPr>
          <p:nvPr>
            <p:ph type="title"/>
          </p:nvPr>
        </p:nvSpPr>
        <p:spPr>
          <a:xfrm>
            <a:off x="3016250" y="345502"/>
            <a:ext cx="5223934" cy="582584"/>
          </a:xfrm>
        </p:spPr>
        <p:txBody>
          <a:bodyPr/>
          <a:lstStyle/>
          <a:p>
            <a:r>
              <a:rPr lang="lt-LT" dirty="0"/>
              <a:t>Ekosistemų būklės rodikliai</a:t>
            </a:r>
          </a:p>
        </p:txBody>
      </p:sp>
      <p:sp>
        <p:nvSpPr>
          <p:cNvPr id="7" name="Struktūrinė schema: procesas 6">
            <a:extLst>
              <a:ext uri="{FF2B5EF4-FFF2-40B4-BE49-F238E27FC236}">
                <a16:creationId xmlns:a16="http://schemas.microsoft.com/office/drawing/2014/main" id="{696430C0-E840-A6E4-C262-D062885C00BB}"/>
              </a:ext>
            </a:extLst>
          </p:cNvPr>
          <p:cNvSpPr/>
          <p:nvPr/>
        </p:nvSpPr>
        <p:spPr>
          <a:xfrm>
            <a:off x="1003300" y="1842094"/>
            <a:ext cx="4099982" cy="591482"/>
          </a:xfrm>
          <a:prstGeom prst="flowChartProcess">
            <a:avLst/>
          </a:prstGeom>
          <a:solidFill>
            <a:srgbClr val="049699"/>
          </a:solidFill>
          <a:ln/>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lt-LT" dirty="0">
                <a:solidFill>
                  <a:srgbClr val="FFFFFF"/>
                </a:solidFill>
                <a:latin typeface="Arial"/>
                <a:cs typeface="Calibri"/>
              </a:rPr>
              <a:t>Gyvenvietės ir kitos dirbtinės teritorijos</a:t>
            </a:r>
            <a:endParaRPr lang="lt-LT" dirty="0">
              <a:solidFill>
                <a:srgbClr val="FFFFFF"/>
              </a:solidFill>
              <a:latin typeface="Arial"/>
              <a:cs typeface="Arial"/>
            </a:endParaRPr>
          </a:p>
        </p:txBody>
      </p:sp>
      <p:sp>
        <p:nvSpPr>
          <p:cNvPr id="8" name="TextBox 7">
            <a:extLst>
              <a:ext uri="{FF2B5EF4-FFF2-40B4-BE49-F238E27FC236}">
                <a16:creationId xmlns:a16="http://schemas.microsoft.com/office/drawing/2014/main" id="{C42F9D79-B7C8-590E-DAD4-FBA5E970DF77}"/>
              </a:ext>
            </a:extLst>
          </p:cNvPr>
          <p:cNvSpPr txBox="1"/>
          <p:nvPr/>
        </p:nvSpPr>
        <p:spPr>
          <a:xfrm>
            <a:off x="5338234" y="1841773"/>
            <a:ext cx="6468532" cy="338554"/>
          </a:xfrm>
          <a:prstGeom prst="rect">
            <a:avLst/>
          </a:prstGeom>
          <a:solidFill>
            <a:srgbClr val="049699"/>
          </a:solidFill>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1600" dirty="0">
                <a:solidFill>
                  <a:srgbClr val="FFFFFF"/>
                </a:solidFill>
                <a:latin typeface="Arial"/>
                <a:cs typeface="Arial"/>
              </a:rPr>
              <a:t>Didmiesčių ir gretimų miestų bei priemiesčių žaliosios zonos (proc.)</a:t>
            </a:r>
          </a:p>
        </p:txBody>
      </p:sp>
      <p:sp>
        <p:nvSpPr>
          <p:cNvPr id="9" name="TextBox 8">
            <a:extLst>
              <a:ext uri="{FF2B5EF4-FFF2-40B4-BE49-F238E27FC236}">
                <a16:creationId xmlns:a16="http://schemas.microsoft.com/office/drawing/2014/main" id="{767FB34E-A88A-FB28-DF71-3EDE0FFBBD59}"/>
              </a:ext>
            </a:extLst>
          </p:cNvPr>
          <p:cNvSpPr txBox="1"/>
          <p:nvPr/>
        </p:nvSpPr>
        <p:spPr>
          <a:xfrm>
            <a:off x="5346092" y="2284562"/>
            <a:ext cx="6479116" cy="584775"/>
          </a:xfrm>
          <a:prstGeom prst="rect">
            <a:avLst/>
          </a:prstGeom>
          <a:solidFill>
            <a:srgbClr val="049699"/>
          </a:solidFill>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1600" dirty="0">
                <a:solidFill>
                  <a:srgbClr val="FFFFFF"/>
                </a:solidFill>
                <a:latin typeface="Arial"/>
                <a:cs typeface="Arial"/>
              </a:rPr>
              <a:t>Ne didesnio kaip 2,5 </a:t>
            </a:r>
            <a:r>
              <a:rPr lang="lt-LT" sz="1600" dirty="0" err="1">
                <a:solidFill>
                  <a:srgbClr val="FFFFFF"/>
                </a:solidFill>
                <a:latin typeface="Arial"/>
                <a:cs typeface="Arial"/>
              </a:rPr>
              <a:t>μm</a:t>
            </a:r>
            <a:r>
              <a:rPr lang="lt-LT" sz="1600" dirty="0">
                <a:solidFill>
                  <a:srgbClr val="FFFFFF"/>
                </a:solidFill>
                <a:latin typeface="Arial"/>
                <a:cs typeface="Arial"/>
              </a:rPr>
              <a:t> skersmens kietųjų dalelių koncentracija didmiesčiuose (</a:t>
            </a:r>
            <a:r>
              <a:rPr lang="lt-LT" sz="1600" dirty="0" err="1">
                <a:solidFill>
                  <a:srgbClr val="FFFFFF"/>
                </a:solidFill>
                <a:latin typeface="Arial"/>
                <a:cs typeface="Arial"/>
              </a:rPr>
              <a:t>μg</a:t>
            </a:r>
            <a:r>
              <a:rPr lang="lt-LT" sz="1600" dirty="0">
                <a:solidFill>
                  <a:srgbClr val="FFFFFF"/>
                </a:solidFill>
                <a:latin typeface="Arial"/>
                <a:cs typeface="Arial"/>
              </a:rPr>
              <a:t>/</a:t>
            </a:r>
            <a:r>
              <a:rPr lang="lt-LT" sz="1600" dirty="0">
                <a:solidFill>
                  <a:srgbClr val="FFFFFF"/>
                </a:solidFill>
                <a:latin typeface="Arial" panose="020B0604020202020204" pitchFamily="34" charset="0"/>
                <a:cs typeface="Arial" panose="020B0604020202020204" pitchFamily="34" charset="0"/>
              </a:rPr>
              <a:t> m</a:t>
            </a:r>
            <a:r>
              <a:rPr lang="lt-LT" sz="1600" baseline="30000" dirty="0">
                <a:solidFill>
                  <a:srgbClr val="FFFFFF"/>
                </a:solidFill>
                <a:latin typeface="Arial" panose="020B0604020202020204" pitchFamily="34" charset="0"/>
                <a:cs typeface="Arial" panose="020B0604020202020204" pitchFamily="34" charset="0"/>
              </a:rPr>
              <a:t>3</a:t>
            </a:r>
            <a:r>
              <a:rPr lang="lt-LT" sz="1600" dirty="0">
                <a:solidFill>
                  <a:srgbClr val="FFFFFF"/>
                </a:solidFill>
                <a:latin typeface="Arial"/>
                <a:cs typeface="Arial"/>
              </a:rPr>
              <a:t>)</a:t>
            </a:r>
            <a:endParaRPr lang="lt-LT" dirty="0">
              <a:solidFill>
                <a:srgbClr val="FFFFFF"/>
              </a:solidFill>
              <a:cs typeface="Calibri"/>
            </a:endParaRPr>
          </a:p>
        </p:txBody>
      </p:sp>
      <p:sp>
        <p:nvSpPr>
          <p:cNvPr id="2" name="TextBox 1">
            <a:extLst>
              <a:ext uri="{FF2B5EF4-FFF2-40B4-BE49-F238E27FC236}">
                <a16:creationId xmlns:a16="http://schemas.microsoft.com/office/drawing/2014/main" id="{B8BFAB56-47B8-4EB5-D729-852231E904F4}"/>
              </a:ext>
            </a:extLst>
          </p:cNvPr>
          <p:cNvSpPr txBox="1"/>
          <p:nvPr/>
        </p:nvSpPr>
        <p:spPr>
          <a:xfrm>
            <a:off x="999068" y="2733561"/>
            <a:ext cx="4097865" cy="369332"/>
          </a:xfrm>
          <a:prstGeom prst="rect">
            <a:avLst/>
          </a:prstGeom>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dirty="0">
                <a:solidFill>
                  <a:srgbClr val="FFFFFF"/>
                </a:solidFill>
                <a:latin typeface="Arial"/>
                <a:cs typeface="Calibri"/>
              </a:rPr>
              <a:t>Pasėliai</a:t>
            </a:r>
            <a:endParaRPr lang="lt-LT" dirty="0">
              <a:solidFill>
                <a:srgbClr val="FFFFFF"/>
              </a:solidFill>
              <a:latin typeface="Arial"/>
            </a:endParaRPr>
          </a:p>
        </p:txBody>
      </p:sp>
      <p:sp>
        <p:nvSpPr>
          <p:cNvPr id="10" name="TextBox 9">
            <a:extLst>
              <a:ext uri="{FF2B5EF4-FFF2-40B4-BE49-F238E27FC236}">
                <a16:creationId xmlns:a16="http://schemas.microsoft.com/office/drawing/2014/main" id="{9280BC74-0B80-8B17-362E-9D3F2BA6BE1B}"/>
              </a:ext>
            </a:extLst>
          </p:cNvPr>
          <p:cNvSpPr txBox="1"/>
          <p:nvPr/>
        </p:nvSpPr>
        <p:spPr>
          <a:xfrm>
            <a:off x="5331389" y="2968499"/>
            <a:ext cx="6532031" cy="338554"/>
          </a:xfrm>
          <a:prstGeom prst="rect">
            <a:avLst/>
          </a:prstGeom>
          <a:solidFill>
            <a:srgbClr val="049699"/>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1600" dirty="0">
                <a:solidFill>
                  <a:srgbClr val="FFFFFF"/>
                </a:solidFill>
                <a:latin typeface="Arial"/>
                <a:cs typeface="Arial"/>
              </a:rPr>
              <a:t> </a:t>
            </a:r>
            <a:r>
              <a:rPr lang="lt-LT" sz="1600" dirty="0">
                <a:solidFill>
                  <a:srgbClr val="FFFFFF"/>
                </a:solidFill>
                <a:latin typeface="Arial"/>
                <a:cs typeface="Calibri"/>
              </a:rPr>
              <a:t>​Dirvožemio organinės anglies sankaupos dirvoje (t/ha)</a:t>
            </a:r>
            <a:endParaRPr lang="lt-LT" sz="1600" dirty="0">
              <a:solidFill>
                <a:srgbClr val="FFFFFF"/>
              </a:solidFill>
              <a:latin typeface="Arial"/>
            </a:endParaRPr>
          </a:p>
        </p:txBody>
      </p:sp>
      <p:sp>
        <p:nvSpPr>
          <p:cNvPr id="11" name="TextBox 10">
            <a:extLst>
              <a:ext uri="{FF2B5EF4-FFF2-40B4-BE49-F238E27FC236}">
                <a16:creationId xmlns:a16="http://schemas.microsoft.com/office/drawing/2014/main" id="{70446FD6-E8C1-C292-9E8C-9B37488A9FC4}"/>
              </a:ext>
            </a:extLst>
          </p:cNvPr>
          <p:cNvSpPr txBox="1"/>
          <p:nvPr/>
        </p:nvSpPr>
        <p:spPr>
          <a:xfrm>
            <a:off x="999067" y="3394324"/>
            <a:ext cx="4097866" cy="646331"/>
          </a:xfrm>
          <a:prstGeom prst="rect">
            <a:avLst/>
          </a:prstGeom>
          <a:solidFill>
            <a:srgbClr val="049699"/>
          </a:solidFill>
          <a:ln>
            <a:no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dirty="0">
                <a:solidFill>
                  <a:srgbClr val="FFFFFF"/>
                </a:solidFill>
                <a:latin typeface="Arial"/>
                <a:cs typeface="Arial"/>
              </a:rPr>
              <a:t>Pievos (ganyklos, pusiau natūralios ir natūralios pievos)</a:t>
            </a:r>
            <a:r>
              <a:rPr lang="lt-LT" sz="1600" dirty="0">
                <a:solidFill>
                  <a:srgbClr val="FFFFFF"/>
                </a:solidFill>
                <a:latin typeface="Arial"/>
                <a:cs typeface="Arial"/>
              </a:rPr>
              <a:t> </a:t>
            </a:r>
          </a:p>
        </p:txBody>
      </p:sp>
      <p:sp>
        <p:nvSpPr>
          <p:cNvPr id="12" name="TextBox 11">
            <a:extLst>
              <a:ext uri="{FF2B5EF4-FFF2-40B4-BE49-F238E27FC236}">
                <a16:creationId xmlns:a16="http://schemas.microsoft.com/office/drawing/2014/main" id="{F564990A-FC67-E086-8658-695FD0CF129C}"/>
              </a:ext>
            </a:extLst>
          </p:cNvPr>
          <p:cNvSpPr txBox="1"/>
          <p:nvPr/>
        </p:nvSpPr>
        <p:spPr>
          <a:xfrm>
            <a:off x="5331389" y="3496904"/>
            <a:ext cx="6521450" cy="338554"/>
          </a:xfrm>
          <a:prstGeom prst="rect">
            <a:avLst/>
          </a:prstGeom>
          <a:solidFill>
            <a:srgbClr val="049699"/>
          </a:solidFill>
          <a:ln>
            <a:no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1600" dirty="0">
                <a:solidFill>
                  <a:srgbClr val="FFFFFF"/>
                </a:solidFill>
                <a:latin typeface="Arial"/>
                <a:cs typeface="Arial"/>
              </a:rPr>
              <a:t>Dirvožemio organinės anglies sankaupos dirvoje (t/ha)</a:t>
            </a:r>
          </a:p>
        </p:txBody>
      </p:sp>
      <p:sp>
        <p:nvSpPr>
          <p:cNvPr id="13" name="TextBox 12">
            <a:extLst>
              <a:ext uri="{FF2B5EF4-FFF2-40B4-BE49-F238E27FC236}">
                <a16:creationId xmlns:a16="http://schemas.microsoft.com/office/drawing/2014/main" id="{B2D9A696-FE02-3FCA-ECC4-481B2662AE5F}"/>
              </a:ext>
            </a:extLst>
          </p:cNvPr>
          <p:cNvSpPr txBox="1"/>
          <p:nvPr/>
        </p:nvSpPr>
        <p:spPr>
          <a:xfrm>
            <a:off x="996501" y="4302238"/>
            <a:ext cx="4097866" cy="369332"/>
          </a:xfrm>
          <a:prstGeom prst="rect">
            <a:avLst/>
          </a:prstGeom>
          <a:solidFill>
            <a:srgbClr val="049699"/>
          </a:solidFill>
          <a:ln>
            <a:noFill/>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dirty="0">
                <a:solidFill>
                  <a:srgbClr val="FFFFFF"/>
                </a:solidFill>
                <a:latin typeface="Arial"/>
                <a:cs typeface="Arial"/>
              </a:rPr>
              <a:t>Pasėliai ir pievos kartu</a:t>
            </a:r>
          </a:p>
        </p:txBody>
      </p:sp>
      <p:sp>
        <p:nvSpPr>
          <p:cNvPr id="14" name="TextBox 13">
            <a:extLst>
              <a:ext uri="{FF2B5EF4-FFF2-40B4-BE49-F238E27FC236}">
                <a16:creationId xmlns:a16="http://schemas.microsoft.com/office/drawing/2014/main" id="{5AC494E1-D142-AB3C-7C11-DD7E1742D7EA}"/>
              </a:ext>
            </a:extLst>
          </p:cNvPr>
          <p:cNvSpPr txBox="1"/>
          <p:nvPr/>
        </p:nvSpPr>
        <p:spPr>
          <a:xfrm>
            <a:off x="5319951" y="4108327"/>
            <a:ext cx="6532032" cy="584775"/>
          </a:xfrm>
          <a:prstGeom prst="rect">
            <a:avLst/>
          </a:prstGeom>
          <a:solidFill>
            <a:srgbClr val="049699"/>
          </a:solidFill>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1600" dirty="0">
                <a:solidFill>
                  <a:srgbClr val="FFFFFF"/>
                </a:solidFill>
                <a:latin typeface="Arial"/>
                <a:cs typeface="Arial"/>
              </a:rPr>
              <a:t>Plačiai paplitusių agrarinio kraštovaizdžio paukščių populiacijų indeksas</a:t>
            </a:r>
          </a:p>
        </p:txBody>
      </p:sp>
      <p:sp>
        <p:nvSpPr>
          <p:cNvPr id="16" name="TextBox 15">
            <a:extLst>
              <a:ext uri="{FF2B5EF4-FFF2-40B4-BE49-F238E27FC236}">
                <a16:creationId xmlns:a16="http://schemas.microsoft.com/office/drawing/2014/main" id="{F331AA7A-358E-89B7-C55C-D02270EF1C53}"/>
              </a:ext>
            </a:extLst>
          </p:cNvPr>
          <p:cNvSpPr txBox="1"/>
          <p:nvPr/>
        </p:nvSpPr>
        <p:spPr>
          <a:xfrm>
            <a:off x="999067" y="4953812"/>
            <a:ext cx="4097865" cy="369332"/>
          </a:xfrm>
          <a:prstGeom prst="rect">
            <a:avLst/>
          </a:prstGeom>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dirty="0">
                <a:solidFill>
                  <a:srgbClr val="FFFFFF"/>
                </a:solidFill>
                <a:latin typeface="Arial"/>
                <a:cs typeface="Calibri"/>
              </a:rPr>
              <a:t>Miškai ir miškingos vietovės </a:t>
            </a:r>
          </a:p>
        </p:txBody>
      </p:sp>
      <p:sp>
        <p:nvSpPr>
          <p:cNvPr id="17" name="TextBox 16">
            <a:extLst>
              <a:ext uri="{FF2B5EF4-FFF2-40B4-BE49-F238E27FC236}">
                <a16:creationId xmlns:a16="http://schemas.microsoft.com/office/drawing/2014/main" id="{D74CACA9-4572-DC15-2D7F-1D6C6A94C65C}"/>
              </a:ext>
            </a:extLst>
          </p:cNvPr>
          <p:cNvSpPr txBox="1"/>
          <p:nvPr/>
        </p:nvSpPr>
        <p:spPr>
          <a:xfrm>
            <a:off x="5319951" y="4833351"/>
            <a:ext cx="6521448" cy="338554"/>
          </a:xfrm>
          <a:prstGeom prst="rect">
            <a:avLst/>
          </a:prstGeom>
          <a:solidFill>
            <a:srgbClr val="049699"/>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1600" dirty="0">
                <a:solidFill>
                  <a:srgbClr val="FFFFFF"/>
                </a:solidFill>
                <a:latin typeface="Arial"/>
                <a:cs typeface="Calibri"/>
              </a:rPr>
              <a:t>Negyva mediena (</a:t>
            </a:r>
            <a:r>
              <a:rPr lang="lt-LT" sz="1600" dirty="0">
                <a:solidFill>
                  <a:srgbClr val="FFFFFF"/>
                </a:solidFill>
                <a:latin typeface="Arial" panose="020B0604020202020204" pitchFamily="34" charset="0"/>
                <a:cs typeface="Arial" panose="020B0604020202020204" pitchFamily="34" charset="0"/>
              </a:rPr>
              <a:t>m</a:t>
            </a:r>
            <a:r>
              <a:rPr lang="lt-LT" sz="1600" baseline="30000" dirty="0">
                <a:solidFill>
                  <a:srgbClr val="FFFFFF"/>
                </a:solidFill>
                <a:latin typeface="Arial" panose="020B0604020202020204" pitchFamily="34" charset="0"/>
                <a:cs typeface="Arial" panose="020B0604020202020204" pitchFamily="34" charset="0"/>
              </a:rPr>
              <a:t>3 </a:t>
            </a:r>
            <a:r>
              <a:rPr lang="lt-LT" sz="1600" dirty="0">
                <a:solidFill>
                  <a:srgbClr val="FFFFFF"/>
                </a:solidFill>
                <a:latin typeface="Arial"/>
                <a:cs typeface="Calibri"/>
              </a:rPr>
              <a:t>/ha)</a:t>
            </a:r>
            <a:endParaRPr lang="lt-LT" sz="1600" dirty="0">
              <a:solidFill>
                <a:srgbClr val="FFFFFF"/>
              </a:solidFill>
              <a:latin typeface="Arial"/>
            </a:endParaRPr>
          </a:p>
        </p:txBody>
      </p:sp>
      <p:sp>
        <p:nvSpPr>
          <p:cNvPr id="18" name="TextBox 17">
            <a:extLst>
              <a:ext uri="{FF2B5EF4-FFF2-40B4-BE49-F238E27FC236}">
                <a16:creationId xmlns:a16="http://schemas.microsoft.com/office/drawing/2014/main" id="{3D594908-C112-F97F-E05C-0D7DEA2A835E}"/>
              </a:ext>
            </a:extLst>
          </p:cNvPr>
          <p:cNvSpPr txBox="1"/>
          <p:nvPr/>
        </p:nvSpPr>
        <p:spPr>
          <a:xfrm>
            <a:off x="5319951" y="5225249"/>
            <a:ext cx="6521448" cy="338554"/>
          </a:xfrm>
          <a:prstGeom prst="rect">
            <a:avLst/>
          </a:prstGeom>
          <a:solidFill>
            <a:srgbClr val="049699"/>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lt-LT" sz="1600" dirty="0">
                <a:solidFill>
                  <a:srgbClr val="FFFFFF"/>
                </a:solidFill>
                <a:latin typeface="Arial"/>
                <a:cs typeface="Calibri"/>
              </a:rPr>
              <a:t> Medžių dangos tankis (proc.)</a:t>
            </a:r>
          </a:p>
        </p:txBody>
      </p:sp>
      <p:sp>
        <p:nvSpPr>
          <p:cNvPr id="19" name="TextBox 18">
            <a:extLst>
              <a:ext uri="{FF2B5EF4-FFF2-40B4-BE49-F238E27FC236}">
                <a16:creationId xmlns:a16="http://schemas.microsoft.com/office/drawing/2014/main" id="{6F82D47E-490D-979D-E362-4BC735A86593}"/>
              </a:ext>
            </a:extLst>
          </p:cNvPr>
          <p:cNvSpPr txBox="1"/>
          <p:nvPr/>
        </p:nvSpPr>
        <p:spPr>
          <a:xfrm>
            <a:off x="999066" y="5626232"/>
            <a:ext cx="4097866" cy="646331"/>
          </a:xfrm>
          <a:prstGeom prst="rect">
            <a:avLst/>
          </a:prstGeom>
          <a:solidFill>
            <a:srgbClr val="049699"/>
          </a:solidFill>
          <a:ln>
            <a:no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dirty="0">
                <a:solidFill>
                  <a:srgbClr val="FFFFFF"/>
                </a:solidFill>
                <a:latin typeface="Arial"/>
                <a:cs typeface="Arial"/>
              </a:rPr>
              <a:t>Pakrančių paplūdimiai, kopos ir šlapynės  </a:t>
            </a:r>
          </a:p>
        </p:txBody>
      </p:sp>
      <p:sp>
        <p:nvSpPr>
          <p:cNvPr id="20" name="TextBox 19">
            <a:extLst>
              <a:ext uri="{FF2B5EF4-FFF2-40B4-BE49-F238E27FC236}">
                <a16:creationId xmlns:a16="http://schemas.microsoft.com/office/drawing/2014/main" id="{A3E7767D-E8FA-FC48-9DAA-85DFFE5D38B6}"/>
              </a:ext>
            </a:extLst>
          </p:cNvPr>
          <p:cNvSpPr txBox="1"/>
          <p:nvPr/>
        </p:nvSpPr>
        <p:spPr>
          <a:xfrm>
            <a:off x="5319951" y="5704052"/>
            <a:ext cx="6532032" cy="584775"/>
          </a:xfrm>
          <a:prstGeom prst="rect">
            <a:avLst/>
          </a:prstGeom>
          <a:solidFill>
            <a:srgbClr val="049699"/>
          </a:solidFill>
          <a:ln>
            <a:no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lt-LT" sz="1600" dirty="0">
                <a:solidFill>
                  <a:srgbClr val="FFFFFF"/>
                </a:solidFill>
                <a:latin typeface="Arial"/>
                <a:cs typeface="Calibri"/>
              </a:rPr>
              <a:t>Dirbtinės nelaidžios dangos plotas, esantis pakrančių zonose, kuriose yra pakrančių paplūdimių, kopų ir šlapynių tipų ekosistemų (proc.)</a:t>
            </a:r>
          </a:p>
        </p:txBody>
      </p:sp>
      <p:sp>
        <p:nvSpPr>
          <p:cNvPr id="22" name="Pavadinimas 5">
            <a:extLst>
              <a:ext uri="{FF2B5EF4-FFF2-40B4-BE49-F238E27FC236}">
                <a16:creationId xmlns:a16="http://schemas.microsoft.com/office/drawing/2014/main" id="{A894C3A4-6EBD-6C27-1DF0-3C54F59DF0EF}"/>
              </a:ext>
            </a:extLst>
          </p:cNvPr>
          <p:cNvSpPr txBox="1">
            <a:spLocks/>
          </p:cNvSpPr>
          <p:nvPr/>
        </p:nvSpPr>
        <p:spPr>
          <a:xfrm>
            <a:off x="2228849" y="939882"/>
            <a:ext cx="2292351" cy="4026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Red Hat Text SemiBold" panose="02010303040201060303" pitchFamily="2" charset="0"/>
                <a:cs typeface="Arial" panose="020B0604020202020204" pitchFamily="34" charset="0"/>
              </a:defRPr>
            </a:lvl1pPr>
          </a:lstStyle>
          <a:p>
            <a:r>
              <a:rPr lang="lt-LT" sz="2000">
                <a:latin typeface="Arial"/>
                <a:cs typeface="Arial"/>
              </a:rPr>
              <a:t>Ekosistema</a:t>
            </a:r>
            <a:r>
              <a:rPr lang="lt-LT" sz="1800">
                <a:latin typeface="Arial"/>
                <a:cs typeface="Arial"/>
              </a:rPr>
              <a:t> </a:t>
            </a:r>
          </a:p>
        </p:txBody>
      </p:sp>
      <p:sp>
        <p:nvSpPr>
          <p:cNvPr id="23" name="Rodyklė: žemyn 22">
            <a:extLst>
              <a:ext uri="{FF2B5EF4-FFF2-40B4-BE49-F238E27FC236}">
                <a16:creationId xmlns:a16="http://schemas.microsoft.com/office/drawing/2014/main" id="{9C7AC3E7-A439-A8CC-C81B-9CFE67E7DBAB}"/>
              </a:ext>
            </a:extLst>
          </p:cNvPr>
          <p:cNvSpPr/>
          <p:nvPr/>
        </p:nvSpPr>
        <p:spPr>
          <a:xfrm>
            <a:off x="2805684" y="1341711"/>
            <a:ext cx="421132" cy="417493"/>
          </a:xfrm>
          <a:prstGeom prst="downArrow">
            <a:avLst/>
          </a:prstGeom>
          <a:solidFill>
            <a:srgbClr val="2D33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5" name="Pavadinimas 5">
            <a:extLst>
              <a:ext uri="{FF2B5EF4-FFF2-40B4-BE49-F238E27FC236}">
                <a16:creationId xmlns:a16="http://schemas.microsoft.com/office/drawing/2014/main" id="{B6FA49E2-5623-9B1E-3E2A-D1FEAD44B6AE}"/>
              </a:ext>
            </a:extLst>
          </p:cNvPr>
          <p:cNvSpPr txBox="1">
            <a:spLocks/>
          </p:cNvSpPr>
          <p:nvPr/>
        </p:nvSpPr>
        <p:spPr>
          <a:xfrm>
            <a:off x="7670802" y="955647"/>
            <a:ext cx="2885018" cy="4238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Red Hat Text SemiBold" panose="02010303040201060303" pitchFamily="2" charset="0"/>
                <a:cs typeface="Arial" panose="020B0604020202020204" pitchFamily="34" charset="0"/>
              </a:defRPr>
            </a:lvl1pPr>
          </a:lstStyle>
          <a:p>
            <a:r>
              <a:rPr lang="lt-LT" sz="2000" dirty="0">
                <a:latin typeface="Arial"/>
                <a:cs typeface="Arial"/>
              </a:rPr>
              <a:t>Būklės rodiklis</a:t>
            </a:r>
          </a:p>
        </p:txBody>
      </p:sp>
      <p:sp>
        <p:nvSpPr>
          <p:cNvPr id="26" name="Rodyklė: žemyn 25">
            <a:extLst>
              <a:ext uri="{FF2B5EF4-FFF2-40B4-BE49-F238E27FC236}">
                <a16:creationId xmlns:a16="http://schemas.microsoft.com/office/drawing/2014/main" id="{7D9CFDF8-68A5-FD29-CBE4-8706A677F3DF}"/>
              </a:ext>
            </a:extLst>
          </p:cNvPr>
          <p:cNvSpPr/>
          <p:nvPr/>
        </p:nvSpPr>
        <p:spPr>
          <a:xfrm>
            <a:off x="8361934" y="1373745"/>
            <a:ext cx="421132" cy="417493"/>
          </a:xfrm>
          <a:prstGeom prst="downArrow">
            <a:avLst/>
          </a:prstGeom>
          <a:solidFill>
            <a:srgbClr val="2D33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717477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4F5948B7-AD1A-441B-A909-CC9CA853CA69}"/>
              </a:ext>
            </a:extLst>
          </p:cNvPr>
          <p:cNvGraphicFramePr>
            <a:graphicFrameLocks noGrp="1"/>
          </p:cNvGraphicFramePr>
          <p:nvPr>
            <p:ph idx="1"/>
            <p:extLst>
              <p:ext uri="{D42A27DB-BD31-4B8C-83A1-F6EECF244321}">
                <p14:modId xmlns:p14="http://schemas.microsoft.com/office/powerpoint/2010/main" val="568636185"/>
              </p:ext>
            </p:extLst>
          </p:nvPr>
        </p:nvGraphicFramePr>
        <p:xfrm>
          <a:off x="847725" y="2856090"/>
          <a:ext cx="10521950" cy="3403422"/>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a:extLst>
              <a:ext uri="{FF2B5EF4-FFF2-40B4-BE49-F238E27FC236}">
                <a16:creationId xmlns:a16="http://schemas.microsoft.com/office/drawing/2014/main" id="{2C8AF39C-E80C-45C9-B018-ABC5296D6783}"/>
              </a:ext>
            </a:extLst>
          </p:cNvPr>
          <p:cNvSpPr>
            <a:spLocks noGrp="1"/>
          </p:cNvSpPr>
          <p:nvPr>
            <p:ph type="dt" sz="half" idx="10"/>
          </p:nvPr>
        </p:nvSpPr>
        <p:spPr/>
        <p:txBody>
          <a:bodyPr/>
          <a:lstStyle/>
          <a:p>
            <a:r>
              <a:rPr lang="lt-LT"/>
              <a:t>2024-04-09</a:t>
            </a:r>
          </a:p>
        </p:txBody>
      </p:sp>
      <p:sp>
        <p:nvSpPr>
          <p:cNvPr id="4" name="Slide Number Placeholder 3">
            <a:extLst>
              <a:ext uri="{FF2B5EF4-FFF2-40B4-BE49-F238E27FC236}">
                <a16:creationId xmlns:a16="http://schemas.microsoft.com/office/drawing/2014/main" id="{93237571-D198-4D9B-B42A-B87239E7FCC9}"/>
              </a:ext>
            </a:extLst>
          </p:cNvPr>
          <p:cNvSpPr>
            <a:spLocks noGrp="1"/>
          </p:cNvSpPr>
          <p:nvPr>
            <p:ph type="sldNum" sz="quarter" idx="12"/>
          </p:nvPr>
        </p:nvSpPr>
        <p:spPr/>
        <p:txBody>
          <a:bodyPr/>
          <a:lstStyle/>
          <a:p>
            <a:fld id="{3371771D-F660-431A-8233-71E7CC6AA6B3}" type="slidenum">
              <a:rPr lang="lt-LT" smtClean="0"/>
              <a:t>19</a:t>
            </a:fld>
            <a:endParaRPr lang="lt-LT"/>
          </a:p>
        </p:txBody>
      </p:sp>
      <p:sp>
        <p:nvSpPr>
          <p:cNvPr id="5" name="Footer Placeholder 4">
            <a:extLst>
              <a:ext uri="{FF2B5EF4-FFF2-40B4-BE49-F238E27FC236}">
                <a16:creationId xmlns:a16="http://schemas.microsoft.com/office/drawing/2014/main" id="{2072FB37-555F-4FFB-90CF-B3ADA542DBC8}"/>
              </a:ext>
            </a:extLst>
          </p:cNvPr>
          <p:cNvSpPr>
            <a:spLocks noGrp="1"/>
          </p:cNvSpPr>
          <p:nvPr>
            <p:ph type="ftr" sz="quarter" idx="3"/>
          </p:nvPr>
        </p:nvSpPr>
        <p:spPr/>
        <p:txBody>
          <a:bodyPr/>
          <a:lstStyle/>
          <a:p>
            <a:r>
              <a:rPr lang="lt-LT"/>
              <a:t>Lietuvos ekosistemos ir jų būklė – eksperimentinė statistika</a:t>
            </a:r>
          </a:p>
        </p:txBody>
      </p:sp>
      <p:sp>
        <p:nvSpPr>
          <p:cNvPr id="6" name="Title 5">
            <a:extLst>
              <a:ext uri="{FF2B5EF4-FFF2-40B4-BE49-F238E27FC236}">
                <a16:creationId xmlns:a16="http://schemas.microsoft.com/office/drawing/2014/main" id="{4308E40C-5D75-48E8-BB67-ECD0D78233A7}"/>
              </a:ext>
            </a:extLst>
          </p:cNvPr>
          <p:cNvSpPr>
            <a:spLocks noGrp="1"/>
          </p:cNvSpPr>
          <p:nvPr>
            <p:ph type="title"/>
          </p:nvPr>
        </p:nvSpPr>
        <p:spPr/>
        <p:txBody>
          <a:bodyPr/>
          <a:lstStyle/>
          <a:p>
            <a:pPr algn="ctr"/>
            <a:r>
              <a:rPr lang="lt-LT">
                <a:latin typeface="Arial"/>
                <a:cs typeface="Arial"/>
              </a:rPr>
              <a:t>Didmiesčių ir gretimų miestų bei priemiesčių žaliosios zonos (proc.) </a:t>
            </a:r>
            <a:endParaRPr lang="lt-LT"/>
          </a:p>
        </p:txBody>
      </p:sp>
      <p:sp>
        <p:nvSpPr>
          <p:cNvPr id="7" name="TextBox 6">
            <a:extLst>
              <a:ext uri="{FF2B5EF4-FFF2-40B4-BE49-F238E27FC236}">
                <a16:creationId xmlns:a16="http://schemas.microsoft.com/office/drawing/2014/main" id="{0208241C-06C7-4523-95F6-060CB0557C0E}"/>
              </a:ext>
            </a:extLst>
          </p:cNvPr>
          <p:cNvSpPr txBox="1"/>
          <p:nvPr/>
        </p:nvSpPr>
        <p:spPr>
          <a:xfrm>
            <a:off x="837142" y="1698094"/>
            <a:ext cx="10515447" cy="923330"/>
          </a:xfrm>
          <a:prstGeom prst="rect">
            <a:avLst/>
          </a:prstGeom>
          <a:noFill/>
        </p:spPr>
        <p:txBody>
          <a:bodyPr wrap="square" lIns="91440" tIns="45720" rIns="91440" bIns="45720" rtlCol="0" anchor="t">
            <a:spAutoFit/>
          </a:bodyPr>
          <a:lstStyle/>
          <a:p>
            <a:pPr marL="285750" indent="-285750">
              <a:buFont typeface="Wingdings"/>
              <a:buChar char="§"/>
            </a:pPr>
            <a:r>
              <a:rPr lang="lt-LT">
                <a:latin typeface="Arial"/>
                <a:cs typeface="Arial"/>
              </a:rPr>
              <a:t>Daugiausia žaliųjų plotų yra Vilniaus mieste:  2018 m. žaliosios zonos užėmė 47,6 proc. teritorijos, o 2021 m. dar padidėjo iki 47,9 proc. </a:t>
            </a:r>
          </a:p>
          <a:p>
            <a:pPr marL="285750" indent="-285750">
              <a:buFont typeface="Wingdings"/>
              <a:buChar char="§"/>
            </a:pPr>
            <a:r>
              <a:rPr lang="lt-LT">
                <a:latin typeface="Arial"/>
                <a:cs typeface="Arial"/>
              </a:rPr>
              <a:t>Mažiausiai žaliųjų zonų 2018 ir 2021 m. nustatyta Šiaulių mieste – atitinkamai 22,9 proc. ir 23 proc. </a:t>
            </a:r>
          </a:p>
        </p:txBody>
      </p:sp>
    </p:spTree>
    <p:extLst>
      <p:ext uri="{BB962C8B-B14F-4D97-AF65-F5344CB8AC3E}">
        <p14:creationId xmlns:p14="http://schemas.microsoft.com/office/powerpoint/2010/main" val="3135830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9637B0-B9A9-4381-8B59-0DE1C526DCF2}"/>
              </a:ext>
            </a:extLst>
          </p:cNvPr>
          <p:cNvSpPr>
            <a:spLocks noGrp="1"/>
          </p:cNvSpPr>
          <p:nvPr>
            <p:ph idx="1"/>
          </p:nvPr>
        </p:nvSpPr>
        <p:spPr>
          <a:xfrm>
            <a:off x="847418" y="1426030"/>
            <a:ext cx="10410444" cy="4821522"/>
          </a:xfrm>
        </p:spPr>
        <p:txBody>
          <a:bodyPr numCol="1">
            <a:normAutofit lnSpcReduction="10000"/>
          </a:bodyPr>
          <a:lstStyle/>
          <a:p>
            <a:endParaRPr lang="lt-LT" dirty="0"/>
          </a:p>
          <a:p>
            <a:endParaRPr lang="lt-LT" dirty="0"/>
          </a:p>
          <a:p>
            <a:endParaRPr lang="lt-LT" dirty="0"/>
          </a:p>
          <a:p>
            <a:endParaRPr lang="lt-LT" dirty="0"/>
          </a:p>
          <a:p>
            <a:endParaRPr lang="lt-LT" dirty="0"/>
          </a:p>
          <a:p>
            <a:endParaRPr lang="lt-LT" dirty="0"/>
          </a:p>
          <a:p>
            <a:endParaRPr lang="lt-LT" dirty="0"/>
          </a:p>
          <a:p>
            <a:endParaRPr lang="lt-LT" dirty="0"/>
          </a:p>
          <a:p>
            <a:endParaRPr lang="lt-LT" dirty="0"/>
          </a:p>
          <a:p>
            <a:pPr marL="0" indent="0">
              <a:buNone/>
            </a:pPr>
            <a:endParaRPr lang="lt-LT" sz="1200" dirty="0"/>
          </a:p>
          <a:p>
            <a:pPr marL="0" indent="0">
              <a:buNone/>
            </a:pPr>
            <a:endParaRPr lang="lt-LT" sz="1200" dirty="0"/>
          </a:p>
          <a:p>
            <a:pPr marL="0" indent="0" algn="ctr">
              <a:buNone/>
            </a:pPr>
            <a:r>
              <a:rPr lang="lt-LT" sz="1200" dirty="0"/>
              <a:t>(Šaltinis: United </a:t>
            </a:r>
            <a:r>
              <a:rPr lang="en-US" sz="1200" dirty="0"/>
              <a:t>Nations </a:t>
            </a:r>
            <a:r>
              <a:rPr lang="lt-LT" sz="1200" dirty="0"/>
              <a:t>et al. (2021).</a:t>
            </a:r>
            <a:r>
              <a:rPr lang="lt-LT" sz="1200" i="1" dirty="0"/>
              <a:t> </a:t>
            </a:r>
            <a:r>
              <a:rPr lang="en-US" sz="1200" i="1" dirty="0"/>
              <a:t>System of Environmental-Economic Accounting — Ecosystem Accounting</a:t>
            </a:r>
            <a:endParaRPr lang="lt-LT" sz="1200" dirty="0"/>
          </a:p>
        </p:txBody>
      </p:sp>
      <p:sp>
        <p:nvSpPr>
          <p:cNvPr id="3" name="Date Placeholder 2">
            <a:extLst>
              <a:ext uri="{FF2B5EF4-FFF2-40B4-BE49-F238E27FC236}">
                <a16:creationId xmlns:a16="http://schemas.microsoft.com/office/drawing/2014/main" id="{8E33EC79-08F3-4F63-9962-5EC34EA2600E}"/>
              </a:ext>
            </a:extLst>
          </p:cNvPr>
          <p:cNvSpPr>
            <a:spLocks noGrp="1"/>
          </p:cNvSpPr>
          <p:nvPr>
            <p:ph type="dt" sz="half" idx="10"/>
          </p:nvPr>
        </p:nvSpPr>
        <p:spPr/>
        <p:txBody>
          <a:bodyPr/>
          <a:lstStyle/>
          <a:p>
            <a:r>
              <a:rPr lang="lt-LT"/>
              <a:t>2024-04-09</a:t>
            </a:r>
          </a:p>
        </p:txBody>
      </p:sp>
      <p:sp>
        <p:nvSpPr>
          <p:cNvPr id="4" name="Slide Number Placeholder 3">
            <a:extLst>
              <a:ext uri="{FF2B5EF4-FFF2-40B4-BE49-F238E27FC236}">
                <a16:creationId xmlns:a16="http://schemas.microsoft.com/office/drawing/2014/main" id="{319F745F-2301-45DE-9115-986BED9BEE20}"/>
              </a:ext>
            </a:extLst>
          </p:cNvPr>
          <p:cNvSpPr>
            <a:spLocks noGrp="1"/>
          </p:cNvSpPr>
          <p:nvPr>
            <p:ph type="sldNum" sz="quarter" idx="12"/>
          </p:nvPr>
        </p:nvSpPr>
        <p:spPr/>
        <p:txBody>
          <a:bodyPr/>
          <a:lstStyle/>
          <a:p>
            <a:fld id="{3371771D-F660-431A-8233-71E7CC6AA6B3}" type="slidenum">
              <a:rPr lang="lt-LT" smtClean="0"/>
              <a:t>2</a:t>
            </a:fld>
            <a:endParaRPr lang="lt-LT"/>
          </a:p>
        </p:txBody>
      </p:sp>
      <p:sp>
        <p:nvSpPr>
          <p:cNvPr id="5" name="Footer Placeholder 4">
            <a:extLst>
              <a:ext uri="{FF2B5EF4-FFF2-40B4-BE49-F238E27FC236}">
                <a16:creationId xmlns:a16="http://schemas.microsoft.com/office/drawing/2014/main" id="{1F59C38F-1127-4FE3-A779-404EFBB130B7}"/>
              </a:ext>
            </a:extLst>
          </p:cNvPr>
          <p:cNvSpPr>
            <a:spLocks noGrp="1"/>
          </p:cNvSpPr>
          <p:nvPr>
            <p:ph type="ftr" sz="quarter" idx="3"/>
          </p:nvPr>
        </p:nvSpPr>
        <p:spPr/>
        <p:txBody>
          <a:bodyPr/>
          <a:lstStyle/>
          <a:p>
            <a:r>
              <a:rPr lang="lt-LT"/>
              <a:t>Lietuvos ekosistemos ir jų būklė – eksperimentinė statistika</a:t>
            </a:r>
          </a:p>
        </p:txBody>
      </p:sp>
      <p:sp>
        <p:nvSpPr>
          <p:cNvPr id="6" name="Title 5">
            <a:extLst>
              <a:ext uri="{FF2B5EF4-FFF2-40B4-BE49-F238E27FC236}">
                <a16:creationId xmlns:a16="http://schemas.microsoft.com/office/drawing/2014/main" id="{53391215-8C44-4A7D-A09D-107EFD8A0F79}"/>
              </a:ext>
            </a:extLst>
          </p:cNvPr>
          <p:cNvSpPr>
            <a:spLocks noGrp="1"/>
          </p:cNvSpPr>
          <p:nvPr>
            <p:ph type="title"/>
          </p:nvPr>
        </p:nvSpPr>
        <p:spPr>
          <a:xfrm>
            <a:off x="838200" y="610449"/>
            <a:ext cx="10515600" cy="530292"/>
          </a:xfrm>
        </p:spPr>
        <p:txBody>
          <a:bodyPr/>
          <a:lstStyle/>
          <a:p>
            <a:pPr algn="ctr"/>
            <a:r>
              <a:rPr lang="lt-LT" dirty="0"/>
              <a:t>Ekosistemų sąskaitų sistema </a:t>
            </a:r>
          </a:p>
        </p:txBody>
      </p:sp>
      <p:pic>
        <p:nvPicPr>
          <p:cNvPr id="7" name="Picture 6">
            <a:extLst>
              <a:ext uri="{FF2B5EF4-FFF2-40B4-BE49-F238E27FC236}">
                <a16:creationId xmlns:a16="http://schemas.microsoft.com/office/drawing/2014/main" id="{4B2FF7B9-ECC2-47D5-B9AE-82FF2C63AD3B}"/>
              </a:ext>
            </a:extLst>
          </p:cNvPr>
          <p:cNvPicPr>
            <a:picLocks noChangeAspect="1"/>
          </p:cNvPicPr>
          <p:nvPr/>
        </p:nvPicPr>
        <p:blipFill>
          <a:blip r:embed="rId3"/>
          <a:stretch>
            <a:fillRect/>
          </a:stretch>
        </p:blipFill>
        <p:spPr>
          <a:xfrm>
            <a:off x="2255520" y="1604409"/>
            <a:ext cx="7726680" cy="3983472"/>
          </a:xfrm>
          <a:prstGeom prst="rect">
            <a:avLst/>
          </a:prstGeom>
        </p:spPr>
      </p:pic>
      <p:pic>
        <p:nvPicPr>
          <p:cNvPr id="9" name="Picture 8">
            <a:extLst>
              <a:ext uri="{FF2B5EF4-FFF2-40B4-BE49-F238E27FC236}">
                <a16:creationId xmlns:a16="http://schemas.microsoft.com/office/drawing/2014/main" id="{7FA95CF1-9D9E-4EF1-AD9F-70DC04686C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395" y="1663337"/>
            <a:ext cx="7772805" cy="3768633"/>
          </a:xfrm>
          <a:prstGeom prst="rect">
            <a:avLst/>
          </a:prstGeom>
        </p:spPr>
      </p:pic>
    </p:spTree>
    <p:extLst>
      <p:ext uri="{BB962C8B-B14F-4D97-AF65-F5344CB8AC3E}">
        <p14:creationId xmlns:p14="http://schemas.microsoft.com/office/powerpoint/2010/main" val="47477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E0EDAC8-3998-4D47-BE43-6E9F088E4B15}"/>
              </a:ext>
            </a:extLst>
          </p:cNvPr>
          <p:cNvPicPr>
            <a:picLocks noGrp="1" noChangeAspect="1"/>
          </p:cNvPicPr>
          <p:nvPr>
            <p:ph idx="1"/>
          </p:nvPr>
        </p:nvPicPr>
        <p:blipFill>
          <a:blip r:embed="rId3"/>
          <a:stretch>
            <a:fillRect/>
          </a:stretch>
        </p:blipFill>
        <p:spPr>
          <a:xfrm>
            <a:off x="2729497" y="1566620"/>
            <a:ext cx="6733005" cy="4593734"/>
          </a:xfrm>
          <a:prstGeom prst="rect">
            <a:avLst/>
          </a:prstGeom>
        </p:spPr>
      </p:pic>
      <p:sp>
        <p:nvSpPr>
          <p:cNvPr id="3" name="Date Placeholder 2">
            <a:extLst>
              <a:ext uri="{FF2B5EF4-FFF2-40B4-BE49-F238E27FC236}">
                <a16:creationId xmlns:a16="http://schemas.microsoft.com/office/drawing/2014/main" id="{AB6EBD5A-C5C2-4B50-B389-7C0F563A6584}"/>
              </a:ext>
            </a:extLst>
          </p:cNvPr>
          <p:cNvSpPr>
            <a:spLocks noGrp="1"/>
          </p:cNvSpPr>
          <p:nvPr>
            <p:ph type="dt" sz="half" idx="10"/>
          </p:nvPr>
        </p:nvSpPr>
        <p:spPr/>
        <p:txBody>
          <a:bodyPr/>
          <a:lstStyle/>
          <a:p>
            <a:r>
              <a:rPr lang="lt-LT"/>
              <a:t>2024-04-09</a:t>
            </a:r>
          </a:p>
        </p:txBody>
      </p:sp>
      <p:sp>
        <p:nvSpPr>
          <p:cNvPr id="4" name="Slide Number Placeholder 3">
            <a:extLst>
              <a:ext uri="{FF2B5EF4-FFF2-40B4-BE49-F238E27FC236}">
                <a16:creationId xmlns:a16="http://schemas.microsoft.com/office/drawing/2014/main" id="{DDC9F11D-EA24-42E3-8473-02E8398B57BB}"/>
              </a:ext>
            </a:extLst>
          </p:cNvPr>
          <p:cNvSpPr>
            <a:spLocks noGrp="1"/>
          </p:cNvSpPr>
          <p:nvPr>
            <p:ph type="sldNum" sz="quarter" idx="12"/>
          </p:nvPr>
        </p:nvSpPr>
        <p:spPr/>
        <p:txBody>
          <a:bodyPr/>
          <a:lstStyle/>
          <a:p>
            <a:fld id="{3371771D-F660-431A-8233-71E7CC6AA6B3}" type="slidenum">
              <a:rPr lang="lt-LT" smtClean="0"/>
              <a:t>20</a:t>
            </a:fld>
            <a:endParaRPr lang="lt-LT"/>
          </a:p>
        </p:txBody>
      </p:sp>
      <p:sp>
        <p:nvSpPr>
          <p:cNvPr id="5" name="Footer Placeholder 4">
            <a:extLst>
              <a:ext uri="{FF2B5EF4-FFF2-40B4-BE49-F238E27FC236}">
                <a16:creationId xmlns:a16="http://schemas.microsoft.com/office/drawing/2014/main" id="{9210D249-B83A-4253-ABB7-87FDA711D119}"/>
              </a:ext>
            </a:extLst>
          </p:cNvPr>
          <p:cNvSpPr>
            <a:spLocks noGrp="1"/>
          </p:cNvSpPr>
          <p:nvPr>
            <p:ph type="ftr" sz="quarter" idx="3"/>
          </p:nvPr>
        </p:nvSpPr>
        <p:spPr/>
        <p:txBody>
          <a:bodyPr/>
          <a:lstStyle/>
          <a:p>
            <a:r>
              <a:rPr lang="lt-LT"/>
              <a:t>Lietuvos ekosistemos ir jų būklė – eksperimentinė statistika</a:t>
            </a:r>
          </a:p>
        </p:txBody>
      </p:sp>
      <p:sp>
        <p:nvSpPr>
          <p:cNvPr id="6" name="Title 5">
            <a:extLst>
              <a:ext uri="{FF2B5EF4-FFF2-40B4-BE49-F238E27FC236}">
                <a16:creationId xmlns:a16="http://schemas.microsoft.com/office/drawing/2014/main" id="{7CADE6BE-D1BD-413B-81F6-F56EBAA77DDD}"/>
              </a:ext>
            </a:extLst>
          </p:cNvPr>
          <p:cNvSpPr>
            <a:spLocks noGrp="1"/>
          </p:cNvSpPr>
          <p:nvPr>
            <p:ph type="title"/>
          </p:nvPr>
        </p:nvSpPr>
        <p:spPr>
          <a:xfrm>
            <a:off x="838200" y="509448"/>
            <a:ext cx="10515600" cy="861176"/>
          </a:xfrm>
        </p:spPr>
        <p:txBody>
          <a:bodyPr/>
          <a:lstStyle/>
          <a:p>
            <a:pPr algn="ctr"/>
            <a:r>
              <a:rPr lang="lt-LT" dirty="0"/>
              <a:t>Vilniaus ir Kauno miestų žaliosios zonos pagal seniūnijas</a:t>
            </a:r>
          </a:p>
        </p:txBody>
      </p:sp>
      <p:sp>
        <p:nvSpPr>
          <p:cNvPr id="8" name="TextBox 7">
            <a:extLst>
              <a:ext uri="{FF2B5EF4-FFF2-40B4-BE49-F238E27FC236}">
                <a16:creationId xmlns:a16="http://schemas.microsoft.com/office/drawing/2014/main" id="{7733F7CB-D420-4691-89CF-D10B1499B63D}"/>
              </a:ext>
            </a:extLst>
          </p:cNvPr>
          <p:cNvSpPr txBox="1"/>
          <p:nvPr/>
        </p:nvSpPr>
        <p:spPr>
          <a:xfrm>
            <a:off x="216816" y="2460171"/>
            <a:ext cx="2512682" cy="2308324"/>
          </a:xfrm>
          <a:prstGeom prst="rect">
            <a:avLst/>
          </a:prstGeom>
          <a:noFill/>
        </p:spPr>
        <p:txBody>
          <a:bodyPr wrap="square" rtlCol="0">
            <a:spAutoFit/>
          </a:bodyPr>
          <a:lstStyle/>
          <a:p>
            <a:r>
              <a:rPr lang="lt-LT" b="1" dirty="0">
                <a:latin typeface="Arial" panose="020B0604020202020204" pitchFamily="34" charset="0"/>
                <a:cs typeface="Arial" panose="020B0604020202020204" pitchFamily="34" charset="0"/>
              </a:rPr>
              <a:t>Žaliausios seniūnijos </a:t>
            </a:r>
            <a:endParaRPr lang="en-US" b="1" dirty="0">
              <a:latin typeface="Arial" panose="020B0604020202020204" pitchFamily="34" charset="0"/>
              <a:cs typeface="Arial" panose="020B0604020202020204" pitchFamily="34" charset="0"/>
            </a:endParaRPr>
          </a:p>
          <a:p>
            <a:r>
              <a:rPr lang="lt-LT" b="1" dirty="0">
                <a:latin typeface="Arial" panose="020B0604020202020204" pitchFamily="34" charset="0"/>
                <a:cs typeface="Arial" panose="020B0604020202020204" pitchFamily="34" charset="0"/>
              </a:rPr>
              <a:t>Vilniuje, 2021 m.</a:t>
            </a:r>
            <a:r>
              <a:rPr lang="lt-LT"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lt-LT" dirty="0">
                <a:latin typeface="Arial" panose="020B0604020202020204" pitchFamily="34" charset="0"/>
                <a:cs typeface="Arial" panose="020B0604020202020204" pitchFamily="34" charset="0"/>
              </a:rPr>
              <a:t>Ant</a:t>
            </a:r>
            <a:r>
              <a:rPr lang="en-US" dirty="0">
                <a:latin typeface="Arial" panose="020B0604020202020204" pitchFamily="34" charset="0"/>
                <a:cs typeface="Arial" panose="020B0604020202020204" pitchFamily="34" charset="0"/>
              </a:rPr>
              <a:t>a</a:t>
            </a:r>
            <a:r>
              <a:rPr lang="lt-LT" dirty="0" err="1">
                <a:latin typeface="Arial" panose="020B0604020202020204" pitchFamily="34" charset="0"/>
                <a:cs typeface="Arial" panose="020B0604020202020204" pitchFamily="34" charset="0"/>
              </a:rPr>
              <a:t>kalnio</a:t>
            </a:r>
            <a:r>
              <a:rPr lang="lt-LT"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lt-LT" dirty="0">
                <a:latin typeface="Arial" panose="020B0604020202020204" pitchFamily="34" charset="0"/>
                <a:cs typeface="Arial" panose="020B0604020202020204" pitchFamily="34" charset="0"/>
              </a:rPr>
              <a:t>–</a:t>
            </a:r>
            <a:r>
              <a:rPr lang="lt-LT" dirty="0">
                <a:solidFill>
                  <a:srgbClr val="00B050"/>
                </a:solidFill>
                <a:latin typeface="Arial" panose="020B0604020202020204" pitchFamily="34" charset="0"/>
                <a:cs typeface="Arial" panose="020B0604020202020204" pitchFamily="34" charset="0"/>
              </a:rPr>
              <a:t> </a:t>
            </a:r>
            <a:r>
              <a:rPr lang="lt-LT" b="1" dirty="0">
                <a:solidFill>
                  <a:srgbClr val="006C35"/>
                </a:solidFill>
                <a:latin typeface="Arial" panose="020B0604020202020204" pitchFamily="34" charset="0"/>
                <a:cs typeface="Arial" panose="020B0604020202020204" pitchFamily="34" charset="0"/>
              </a:rPr>
              <a:t>70,8</a:t>
            </a:r>
            <a:r>
              <a:rPr lang="lt-LT" dirty="0">
                <a:solidFill>
                  <a:srgbClr val="00B05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a:r>
          </a:p>
          <a:p>
            <a:r>
              <a:rPr lang="en-US" dirty="0" err="1">
                <a:latin typeface="Arial" panose="020B0604020202020204" pitchFamily="34" charset="0"/>
                <a:cs typeface="Arial" panose="020B0604020202020204" pitchFamily="34" charset="0"/>
              </a:rPr>
              <a:t>Verki</a:t>
            </a:r>
            <a:r>
              <a:rPr lang="lt-LT" dirty="0">
                <a:latin typeface="Arial" panose="020B0604020202020204" pitchFamily="34" charset="0"/>
                <a:cs typeface="Arial" panose="020B0604020202020204" pitchFamily="34" charset="0"/>
              </a:rPr>
              <a:t>ų </a:t>
            </a:r>
            <a:r>
              <a:rPr lang="en-US" dirty="0">
                <a:latin typeface="Arial" panose="020B0604020202020204" pitchFamily="34" charset="0"/>
                <a:cs typeface="Arial" panose="020B0604020202020204" pitchFamily="34" charset="0"/>
              </a:rPr>
              <a:t>         </a:t>
            </a:r>
            <a:r>
              <a:rPr lang="lt-LT"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lt-LT" b="1" dirty="0">
                <a:solidFill>
                  <a:srgbClr val="538022"/>
                </a:solidFill>
                <a:latin typeface="Arial" panose="020B0604020202020204" pitchFamily="34" charset="0"/>
                <a:cs typeface="Arial" panose="020B0604020202020204" pitchFamily="34" charset="0"/>
              </a:rPr>
              <a:t>52,5</a:t>
            </a:r>
            <a:r>
              <a:rPr lang="lt-LT" dirty="0">
                <a:latin typeface="Arial" panose="020B0604020202020204" pitchFamily="34" charset="0"/>
                <a:cs typeface="Arial" panose="020B0604020202020204" pitchFamily="34" charset="0"/>
              </a:rPr>
              <a:t> %;</a:t>
            </a:r>
          </a:p>
          <a:p>
            <a:r>
              <a:rPr lang="lt-LT" dirty="0">
                <a:latin typeface="Arial" panose="020B0604020202020204" pitchFamily="34" charset="0"/>
                <a:cs typeface="Arial" panose="020B0604020202020204" pitchFamily="34" charset="0"/>
              </a:rPr>
              <a:t>Lazdynų </a:t>
            </a:r>
            <a:r>
              <a:rPr lang="en-US" dirty="0">
                <a:latin typeface="Arial" panose="020B0604020202020204" pitchFamily="34" charset="0"/>
                <a:cs typeface="Arial" panose="020B0604020202020204" pitchFamily="34" charset="0"/>
              </a:rPr>
              <a:t>      </a:t>
            </a:r>
            <a:r>
              <a:rPr lang="lt-LT"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lt-LT" b="1" dirty="0">
                <a:solidFill>
                  <a:srgbClr val="92D050"/>
                </a:solidFill>
                <a:latin typeface="Arial" panose="020B0604020202020204" pitchFamily="34" charset="0"/>
                <a:cs typeface="Arial" panose="020B0604020202020204" pitchFamily="34" charset="0"/>
              </a:rPr>
              <a:t>51,2</a:t>
            </a:r>
            <a:r>
              <a:rPr lang="lt-LT" dirty="0">
                <a:latin typeface="Arial" panose="020B0604020202020204" pitchFamily="34" charset="0"/>
                <a:cs typeface="Arial" panose="020B0604020202020204" pitchFamily="34" charset="0"/>
              </a:rPr>
              <a:t> %.</a:t>
            </a:r>
          </a:p>
          <a:p>
            <a:endParaRPr lang="lt-LT" dirty="0"/>
          </a:p>
          <a:p>
            <a:endParaRPr lang="lt-LT" dirty="0"/>
          </a:p>
        </p:txBody>
      </p:sp>
      <p:sp>
        <p:nvSpPr>
          <p:cNvPr id="9" name="TextBox 8">
            <a:extLst>
              <a:ext uri="{FF2B5EF4-FFF2-40B4-BE49-F238E27FC236}">
                <a16:creationId xmlns:a16="http://schemas.microsoft.com/office/drawing/2014/main" id="{BC884E3E-11F9-421F-A9A8-18A5363474F4}"/>
              </a:ext>
            </a:extLst>
          </p:cNvPr>
          <p:cNvSpPr txBox="1"/>
          <p:nvPr/>
        </p:nvSpPr>
        <p:spPr>
          <a:xfrm>
            <a:off x="6237514" y="3454453"/>
            <a:ext cx="566057" cy="338554"/>
          </a:xfrm>
          <a:prstGeom prst="rect">
            <a:avLst/>
          </a:prstGeom>
          <a:noFill/>
        </p:spPr>
        <p:txBody>
          <a:bodyPr wrap="square" rtlCol="0">
            <a:spAutoFit/>
          </a:bodyPr>
          <a:lstStyle/>
          <a:p>
            <a:r>
              <a:rPr lang="lt-LT" sz="800" b="1"/>
              <a:t>Verkių</a:t>
            </a:r>
            <a:r>
              <a:rPr lang="lt-LT" sz="800"/>
              <a:t> sen.</a:t>
            </a:r>
          </a:p>
        </p:txBody>
      </p:sp>
      <p:sp>
        <p:nvSpPr>
          <p:cNvPr id="10" name="TextBox 9">
            <a:extLst>
              <a:ext uri="{FF2B5EF4-FFF2-40B4-BE49-F238E27FC236}">
                <a16:creationId xmlns:a16="http://schemas.microsoft.com/office/drawing/2014/main" id="{5615D57B-9735-44D5-A1B8-1BBC871EA8EF}"/>
              </a:ext>
            </a:extLst>
          </p:cNvPr>
          <p:cNvSpPr txBox="1"/>
          <p:nvPr/>
        </p:nvSpPr>
        <p:spPr>
          <a:xfrm>
            <a:off x="6354904" y="3782835"/>
            <a:ext cx="875561" cy="369332"/>
          </a:xfrm>
          <a:prstGeom prst="rect">
            <a:avLst/>
          </a:prstGeom>
          <a:noFill/>
        </p:spPr>
        <p:txBody>
          <a:bodyPr wrap="none" rtlCol="0">
            <a:spAutoFit/>
          </a:bodyPr>
          <a:lstStyle/>
          <a:p>
            <a:r>
              <a:rPr lang="lt-LT" sz="800" b="1" dirty="0"/>
              <a:t>Antakalnio</a:t>
            </a:r>
            <a:r>
              <a:rPr lang="lt-LT" sz="800" dirty="0"/>
              <a:t> sen</a:t>
            </a:r>
            <a:r>
              <a:rPr lang="lt-LT" dirty="0"/>
              <a:t>.</a:t>
            </a:r>
          </a:p>
        </p:txBody>
      </p:sp>
      <p:sp>
        <p:nvSpPr>
          <p:cNvPr id="11" name="TextBox 10">
            <a:extLst>
              <a:ext uri="{FF2B5EF4-FFF2-40B4-BE49-F238E27FC236}">
                <a16:creationId xmlns:a16="http://schemas.microsoft.com/office/drawing/2014/main" id="{591780B1-86A0-4B17-A5EB-F6B52660BD85}"/>
              </a:ext>
            </a:extLst>
          </p:cNvPr>
          <p:cNvSpPr txBox="1"/>
          <p:nvPr/>
        </p:nvSpPr>
        <p:spPr>
          <a:xfrm>
            <a:off x="5638801" y="4491496"/>
            <a:ext cx="566056" cy="338554"/>
          </a:xfrm>
          <a:prstGeom prst="rect">
            <a:avLst/>
          </a:prstGeom>
          <a:noFill/>
        </p:spPr>
        <p:txBody>
          <a:bodyPr wrap="square" rtlCol="0">
            <a:spAutoFit/>
          </a:bodyPr>
          <a:lstStyle/>
          <a:p>
            <a:r>
              <a:rPr lang="lt-LT" sz="800" b="1"/>
              <a:t>Lazdynų</a:t>
            </a:r>
            <a:r>
              <a:rPr lang="lt-LT" sz="800"/>
              <a:t> </a:t>
            </a:r>
            <a:r>
              <a:rPr lang="lt-LT" sz="800" b="1"/>
              <a:t>sen.</a:t>
            </a:r>
          </a:p>
        </p:txBody>
      </p:sp>
      <p:sp>
        <p:nvSpPr>
          <p:cNvPr id="13" name="TextBox 12">
            <a:extLst>
              <a:ext uri="{FF2B5EF4-FFF2-40B4-BE49-F238E27FC236}">
                <a16:creationId xmlns:a16="http://schemas.microsoft.com/office/drawing/2014/main" id="{F528EED7-87CB-4B23-B2BC-9E09F7A60483}"/>
              </a:ext>
            </a:extLst>
          </p:cNvPr>
          <p:cNvSpPr txBox="1"/>
          <p:nvPr/>
        </p:nvSpPr>
        <p:spPr>
          <a:xfrm>
            <a:off x="9622972" y="2460171"/>
            <a:ext cx="2569028" cy="2308324"/>
          </a:xfrm>
          <a:prstGeom prst="rect">
            <a:avLst/>
          </a:prstGeom>
          <a:noFill/>
        </p:spPr>
        <p:txBody>
          <a:bodyPr wrap="square" rtlCol="0">
            <a:spAutoFit/>
          </a:bodyPr>
          <a:lstStyle/>
          <a:p>
            <a:r>
              <a:rPr lang="lt-LT" b="1" dirty="0">
                <a:latin typeface="Arial" panose="020B0604020202020204" pitchFamily="34" charset="0"/>
                <a:cs typeface="Arial" panose="020B0604020202020204" pitchFamily="34" charset="0"/>
              </a:rPr>
              <a:t>Žaliausios seniūnijos Kaune, 2021 m.</a:t>
            </a:r>
            <a:r>
              <a:rPr lang="lt-LT"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lt-LT" dirty="0">
                <a:latin typeface="Arial" panose="020B0604020202020204" pitchFamily="34" charset="0"/>
                <a:cs typeface="Arial" panose="020B0604020202020204" pitchFamily="34" charset="0"/>
              </a:rPr>
              <a:t>Eigulių</a:t>
            </a:r>
            <a:r>
              <a:rPr lang="en-US" dirty="0">
                <a:latin typeface="Arial" panose="020B0604020202020204" pitchFamily="34" charset="0"/>
                <a:cs typeface="Arial" panose="020B0604020202020204" pitchFamily="34" charset="0"/>
              </a:rPr>
              <a:t>          </a:t>
            </a:r>
            <a:r>
              <a:rPr lang="lt-LT" dirty="0">
                <a:latin typeface="Arial" panose="020B0604020202020204" pitchFamily="34" charset="0"/>
                <a:cs typeface="Arial" panose="020B0604020202020204" pitchFamily="34" charset="0"/>
              </a:rPr>
              <a:t>– </a:t>
            </a:r>
            <a:r>
              <a:rPr lang="lt-LT" b="1" dirty="0">
                <a:solidFill>
                  <a:srgbClr val="006C31"/>
                </a:solidFill>
                <a:latin typeface="Arial" panose="020B0604020202020204" pitchFamily="34" charset="0"/>
                <a:cs typeface="Arial" panose="020B0604020202020204" pitchFamily="34" charset="0"/>
              </a:rPr>
              <a:t>56,1</a:t>
            </a:r>
            <a:r>
              <a:rPr lang="lt-LT" dirty="0">
                <a:latin typeface="Arial" panose="020B0604020202020204" pitchFamily="34" charset="0"/>
                <a:cs typeface="Arial" panose="020B0604020202020204" pitchFamily="34" charset="0"/>
              </a:rPr>
              <a:t> %;</a:t>
            </a:r>
          </a:p>
          <a:p>
            <a:r>
              <a:rPr lang="lt-LT" dirty="0">
                <a:latin typeface="Arial" panose="020B0604020202020204" pitchFamily="34" charset="0"/>
                <a:cs typeface="Arial" panose="020B0604020202020204" pitchFamily="34" charset="0"/>
              </a:rPr>
              <a:t>Panemunės </a:t>
            </a:r>
            <a:r>
              <a:rPr lang="en-US" dirty="0">
                <a:latin typeface="Arial" panose="020B0604020202020204" pitchFamily="34" charset="0"/>
                <a:cs typeface="Arial" panose="020B0604020202020204" pitchFamily="34" charset="0"/>
              </a:rPr>
              <a:t> </a:t>
            </a:r>
            <a:r>
              <a:rPr lang="lt-LT" dirty="0">
                <a:latin typeface="Arial" panose="020B0604020202020204" pitchFamily="34" charset="0"/>
                <a:cs typeface="Arial" panose="020B0604020202020204" pitchFamily="34" charset="0"/>
              </a:rPr>
              <a:t>– </a:t>
            </a:r>
            <a:r>
              <a:rPr lang="lt-LT" b="1" dirty="0">
                <a:solidFill>
                  <a:srgbClr val="538022"/>
                </a:solidFill>
                <a:latin typeface="Arial" panose="020B0604020202020204" pitchFamily="34" charset="0"/>
                <a:cs typeface="Arial" panose="020B0604020202020204" pitchFamily="34" charset="0"/>
              </a:rPr>
              <a:t>39,4</a:t>
            </a:r>
            <a:r>
              <a:rPr lang="lt-LT" dirty="0">
                <a:latin typeface="Arial" panose="020B0604020202020204" pitchFamily="34" charset="0"/>
                <a:cs typeface="Arial" panose="020B0604020202020204" pitchFamily="34" charset="0"/>
              </a:rPr>
              <a:t> %;</a:t>
            </a:r>
          </a:p>
          <a:p>
            <a:r>
              <a:rPr lang="lt-LT" dirty="0">
                <a:latin typeface="Arial" panose="020B0604020202020204" pitchFamily="34" charset="0"/>
                <a:cs typeface="Arial" panose="020B0604020202020204" pitchFamily="34" charset="0"/>
              </a:rPr>
              <a:t>Šilainių</a:t>
            </a:r>
            <a:r>
              <a:rPr lang="en-US" dirty="0">
                <a:latin typeface="Arial" panose="020B0604020202020204" pitchFamily="34" charset="0"/>
                <a:cs typeface="Arial" panose="020B0604020202020204" pitchFamily="34" charset="0"/>
              </a:rPr>
              <a:t>          </a:t>
            </a:r>
            <a:r>
              <a:rPr lang="lt-LT" dirty="0">
                <a:latin typeface="Arial" panose="020B0604020202020204" pitchFamily="34" charset="0"/>
                <a:cs typeface="Arial" panose="020B0604020202020204" pitchFamily="34" charset="0"/>
              </a:rPr>
              <a:t>– </a:t>
            </a:r>
            <a:r>
              <a:rPr lang="lt-LT" b="1" dirty="0">
                <a:solidFill>
                  <a:srgbClr val="92D050"/>
                </a:solidFill>
                <a:latin typeface="Arial" panose="020B0604020202020204" pitchFamily="34" charset="0"/>
                <a:cs typeface="Arial" panose="020B0604020202020204" pitchFamily="34" charset="0"/>
              </a:rPr>
              <a:t>34,7</a:t>
            </a:r>
            <a:r>
              <a:rPr lang="lt-LT" dirty="0">
                <a:latin typeface="Arial" panose="020B0604020202020204" pitchFamily="34" charset="0"/>
                <a:cs typeface="Arial" panose="020B0604020202020204" pitchFamily="34" charset="0"/>
              </a:rPr>
              <a:t> %.</a:t>
            </a:r>
          </a:p>
          <a:p>
            <a:endParaRPr lang="lt-LT" dirty="0"/>
          </a:p>
          <a:p>
            <a:endParaRPr lang="lt-LT" dirty="0"/>
          </a:p>
        </p:txBody>
      </p:sp>
      <p:sp>
        <p:nvSpPr>
          <p:cNvPr id="14" name="TextBox 13">
            <a:extLst>
              <a:ext uri="{FF2B5EF4-FFF2-40B4-BE49-F238E27FC236}">
                <a16:creationId xmlns:a16="http://schemas.microsoft.com/office/drawing/2014/main" id="{AAE4C947-11F5-4D75-8891-1D2928E271D8}"/>
              </a:ext>
            </a:extLst>
          </p:cNvPr>
          <p:cNvSpPr txBox="1"/>
          <p:nvPr/>
        </p:nvSpPr>
        <p:spPr>
          <a:xfrm>
            <a:off x="6226629" y="1841284"/>
            <a:ext cx="566056" cy="338554"/>
          </a:xfrm>
          <a:prstGeom prst="rect">
            <a:avLst/>
          </a:prstGeom>
          <a:noFill/>
        </p:spPr>
        <p:txBody>
          <a:bodyPr wrap="square" rtlCol="0">
            <a:spAutoFit/>
          </a:bodyPr>
          <a:lstStyle/>
          <a:p>
            <a:r>
              <a:rPr lang="lt-LT" sz="800" b="1" dirty="0"/>
              <a:t>Eigulių</a:t>
            </a:r>
            <a:r>
              <a:rPr lang="lt-LT" sz="800" dirty="0"/>
              <a:t> sen.</a:t>
            </a:r>
          </a:p>
        </p:txBody>
      </p:sp>
      <p:sp>
        <p:nvSpPr>
          <p:cNvPr id="15" name="TextBox 14">
            <a:extLst>
              <a:ext uri="{FF2B5EF4-FFF2-40B4-BE49-F238E27FC236}">
                <a16:creationId xmlns:a16="http://schemas.microsoft.com/office/drawing/2014/main" id="{51079E75-1A39-4BCA-A4FD-0B33EF9F5548}"/>
              </a:ext>
            </a:extLst>
          </p:cNvPr>
          <p:cNvSpPr txBox="1"/>
          <p:nvPr/>
        </p:nvSpPr>
        <p:spPr>
          <a:xfrm>
            <a:off x="5693229" y="1893109"/>
            <a:ext cx="544285" cy="338554"/>
          </a:xfrm>
          <a:prstGeom prst="rect">
            <a:avLst/>
          </a:prstGeom>
          <a:noFill/>
        </p:spPr>
        <p:txBody>
          <a:bodyPr wrap="square" rtlCol="0">
            <a:spAutoFit/>
          </a:bodyPr>
          <a:lstStyle/>
          <a:p>
            <a:r>
              <a:rPr lang="lt-LT" sz="800"/>
              <a:t>Šilainių sen.</a:t>
            </a:r>
          </a:p>
        </p:txBody>
      </p:sp>
      <p:sp>
        <p:nvSpPr>
          <p:cNvPr id="16" name="TextBox 15">
            <a:extLst>
              <a:ext uri="{FF2B5EF4-FFF2-40B4-BE49-F238E27FC236}">
                <a16:creationId xmlns:a16="http://schemas.microsoft.com/office/drawing/2014/main" id="{AEDD9265-F04B-46AA-AB92-B8758766AD60}"/>
              </a:ext>
            </a:extLst>
          </p:cNvPr>
          <p:cNvSpPr txBox="1"/>
          <p:nvPr/>
        </p:nvSpPr>
        <p:spPr>
          <a:xfrm>
            <a:off x="6237514" y="2735336"/>
            <a:ext cx="878767" cy="215444"/>
          </a:xfrm>
          <a:prstGeom prst="rect">
            <a:avLst/>
          </a:prstGeom>
          <a:noFill/>
        </p:spPr>
        <p:txBody>
          <a:bodyPr wrap="none" rtlCol="0">
            <a:spAutoFit/>
          </a:bodyPr>
          <a:lstStyle/>
          <a:p>
            <a:r>
              <a:rPr lang="lt-LT" sz="800" b="1"/>
              <a:t>Panemunės sen.</a:t>
            </a:r>
          </a:p>
        </p:txBody>
      </p:sp>
    </p:spTree>
    <p:extLst>
      <p:ext uri="{BB962C8B-B14F-4D97-AF65-F5344CB8AC3E}">
        <p14:creationId xmlns:p14="http://schemas.microsoft.com/office/powerpoint/2010/main" val="2240196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91D5B34-518B-41D1-A4AA-B1F08F440E73}"/>
              </a:ext>
            </a:extLst>
          </p:cNvPr>
          <p:cNvSpPr>
            <a:spLocks noGrp="1"/>
          </p:cNvSpPr>
          <p:nvPr>
            <p:ph type="dt" sz="half" idx="10"/>
          </p:nvPr>
        </p:nvSpPr>
        <p:spPr/>
        <p:txBody>
          <a:bodyPr/>
          <a:lstStyle/>
          <a:p>
            <a:r>
              <a:rPr lang="lt-LT"/>
              <a:t>2024-04-09</a:t>
            </a:r>
          </a:p>
        </p:txBody>
      </p:sp>
      <p:sp>
        <p:nvSpPr>
          <p:cNvPr id="4" name="Slide Number Placeholder 3">
            <a:extLst>
              <a:ext uri="{FF2B5EF4-FFF2-40B4-BE49-F238E27FC236}">
                <a16:creationId xmlns:a16="http://schemas.microsoft.com/office/drawing/2014/main" id="{A0F256DF-F08E-4900-8EA6-84707237A824}"/>
              </a:ext>
            </a:extLst>
          </p:cNvPr>
          <p:cNvSpPr>
            <a:spLocks noGrp="1"/>
          </p:cNvSpPr>
          <p:nvPr>
            <p:ph type="sldNum" sz="quarter" idx="12"/>
          </p:nvPr>
        </p:nvSpPr>
        <p:spPr/>
        <p:txBody>
          <a:bodyPr/>
          <a:lstStyle/>
          <a:p>
            <a:fld id="{3371771D-F660-431A-8233-71E7CC6AA6B3}" type="slidenum">
              <a:rPr lang="lt-LT" smtClean="0"/>
              <a:t>21</a:t>
            </a:fld>
            <a:endParaRPr lang="lt-LT"/>
          </a:p>
        </p:txBody>
      </p:sp>
      <p:sp>
        <p:nvSpPr>
          <p:cNvPr id="5" name="Footer Placeholder 4">
            <a:extLst>
              <a:ext uri="{FF2B5EF4-FFF2-40B4-BE49-F238E27FC236}">
                <a16:creationId xmlns:a16="http://schemas.microsoft.com/office/drawing/2014/main" id="{DBE78386-BBFD-4F9C-BFA0-AADA7E3FEA65}"/>
              </a:ext>
            </a:extLst>
          </p:cNvPr>
          <p:cNvSpPr>
            <a:spLocks noGrp="1"/>
          </p:cNvSpPr>
          <p:nvPr>
            <p:ph type="ftr" sz="quarter" idx="3"/>
          </p:nvPr>
        </p:nvSpPr>
        <p:spPr/>
        <p:txBody>
          <a:bodyPr/>
          <a:lstStyle/>
          <a:p>
            <a:r>
              <a:rPr lang="lt-LT"/>
              <a:t>Lietuvos ekosistemos ir jų būklė – eksperimentinė statistika</a:t>
            </a:r>
          </a:p>
        </p:txBody>
      </p:sp>
      <p:sp>
        <p:nvSpPr>
          <p:cNvPr id="6" name="Title 5">
            <a:extLst>
              <a:ext uri="{FF2B5EF4-FFF2-40B4-BE49-F238E27FC236}">
                <a16:creationId xmlns:a16="http://schemas.microsoft.com/office/drawing/2014/main" id="{78BACA78-4F5D-491C-A029-CC893256F25A}"/>
              </a:ext>
            </a:extLst>
          </p:cNvPr>
          <p:cNvSpPr>
            <a:spLocks noGrp="1"/>
          </p:cNvSpPr>
          <p:nvPr>
            <p:ph type="title"/>
          </p:nvPr>
        </p:nvSpPr>
        <p:spPr/>
        <p:txBody>
          <a:bodyPr/>
          <a:lstStyle/>
          <a:p>
            <a:pPr algn="ctr"/>
            <a:r>
              <a:rPr lang="lt-LT" dirty="0">
                <a:latin typeface="Arial"/>
                <a:cs typeface="Arial"/>
              </a:rPr>
              <a:t>Ne didesnio kaip 2,5 </a:t>
            </a:r>
            <a:r>
              <a:rPr lang="el-GR" dirty="0">
                <a:latin typeface="Arial"/>
                <a:cs typeface="Arial"/>
              </a:rPr>
              <a:t>μ</a:t>
            </a:r>
            <a:r>
              <a:rPr lang="lt-LT">
                <a:latin typeface="Arial"/>
                <a:cs typeface="Arial"/>
              </a:rPr>
              <a:t>m skersmens kietųjų dalelių koncentracija didmiesčiuose </a:t>
            </a:r>
            <a:endParaRPr lang="lt-LT"/>
          </a:p>
        </p:txBody>
      </p:sp>
      <p:graphicFrame>
        <p:nvGraphicFramePr>
          <p:cNvPr id="13" name="Content Placeholder 12">
            <a:extLst>
              <a:ext uri="{FF2B5EF4-FFF2-40B4-BE49-F238E27FC236}">
                <a16:creationId xmlns:a16="http://schemas.microsoft.com/office/drawing/2014/main" id="{8A92D3B6-1747-40DA-868A-57C559317493}"/>
              </a:ext>
            </a:extLst>
          </p:cNvPr>
          <p:cNvGraphicFramePr>
            <a:graphicFrameLocks noGrp="1"/>
          </p:cNvGraphicFramePr>
          <p:nvPr>
            <p:ph idx="1"/>
            <p:extLst>
              <p:ext uri="{D42A27DB-BD31-4B8C-83A1-F6EECF244321}">
                <p14:modId xmlns:p14="http://schemas.microsoft.com/office/powerpoint/2010/main" val="2052507498"/>
              </p:ext>
            </p:extLst>
          </p:nvPr>
        </p:nvGraphicFramePr>
        <p:xfrm>
          <a:off x="847725" y="2666999"/>
          <a:ext cx="10521950" cy="359251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1CC6961A-7210-4B82-9F36-7C862A12544B}"/>
              </a:ext>
            </a:extLst>
          </p:cNvPr>
          <p:cNvSpPr txBox="1"/>
          <p:nvPr/>
        </p:nvSpPr>
        <p:spPr>
          <a:xfrm>
            <a:off x="847725" y="1911403"/>
            <a:ext cx="10521951" cy="646331"/>
          </a:xfrm>
          <a:prstGeom prst="rect">
            <a:avLst/>
          </a:prstGeom>
          <a:noFill/>
        </p:spPr>
        <p:txBody>
          <a:bodyPr wrap="square" rtlCol="0">
            <a:spAutoFit/>
          </a:bodyPr>
          <a:lstStyle/>
          <a:p>
            <a:pPr algn="just"/>
            <a:r>
              <a:rPr lang="lt-LT" dirty="0">
                <a:latin typeface="Arial" panose="020B0604020202020204" pitchFamily="34" charset="0"/>
                <a:cs typeface="Arial" panose="020B0604020202020204" pitchFamily="34" charset="0"/>
              </a:rPr>
              <a:t>Ne didesnio kaip 2,5 </a:t>
            </a:r>
            <a:r>
              <a:rPr lang="el-GR" dirty="0">
                <a:latin typeface="Arial" panose="020B0604020202020204" pitchFamily="34" charset="0"/>
                <a:cs typeface="Arial" panose="020B0604020202020204" pitchFamily="34" charset="0"/>
              </a:rPr>
              <a:t>μ</a:t>
            </a:r>
            <a:r>
              <a:rPr lang="lt-LT" dirty="0">
                <a:latin typeface="Arial" panose="020B0604020202020204" pitchFamily="34" charset="0"/>
                <a:cs typeface="Arial" panose="020B0604020202020204" pitchFamily="34" charset="0"/>
              </a:rPr>
              <a:t>m skersmens kietųjų dalelių vidutinė metinė koncentracija prastos būklės atveju yra 55,77 </a:t>
            </a:r>
            <a:r>
              <a:rPr lang="el-GR" dirty="0">
                <a:latin typeface="Arial" panose="020B0604020202020204" pitchFamily="34" charset="0"/>
                <a:cs typeface="Arial" panose="020B0604020202020204" pitchFamily="34" charset="0"/>
              </a:rPr>
              <a:t>μ</a:t>
            </a:r>
            <a:r>
              <a:rPr lang="lt-LT" dirty="0">
                <a:latin typeface="Arial" panose="020B0604020202020204" pitchFamily="34" charset="0"/>
                <a:cs typeface="Arial" panose="020B0604020202020204" pitchFamily="34" charset="0"/>
              </a:rPr>
              <a:t>g/m</a:t>
            </a:r>
            <a:r>
              <a:rPr lang="lt-LT" baseline="30000" dirty="0">
                <a:latin typeface="Arial" panose="020B0604020202020204" pitchFamily="34" charset="0"/>
                <a:cs typeface="Arial" panose="020B0604020202020204" pitchFamily="34" charset="0"/>
              </a:rPr>
              <a:t>3</a:t>
            </a:r>
            <a:r>
              <a:rPr lang="lt-LT" dirty="0">
                <a:latin typeface="Arial" panose="020B0604020202020204" pitchFamily="34" charset="0"/>
                <a:cs typeface="Arial" panose="020B0604020202020204" pitchFamily="34" charset="0"/>
              </a:rPr>
              <a:t>, idealios – 2,50 </a:t>
            </a:r>
            <a:r>
              <a:rPr lang="el-GR" dirty="0">
                <a:latin typeface="Arial" panose="020B0604020202020204" pitchFamily="34" charset="0"/>
                <a:cs typeface="Arial" panose="020B0604020202020204" pitchFamily="34" charset="0"/>
              </a:rPr>
              <a:t>μ</a:t>
            </a:r>
            <a:r>
              <a:rPr lang="lt-LT" dirty="0">
                <a:latin typeface="Arial" panose="020B0604020202020204" pitchFamily="34" charset="0"/>
                <a:cs typeface="Arial" panose="020B0604020202020204" pitchFamily="34" charset="0"/>
              </a:rPr>
              <a:t>g/m</a:t>
            </a:r>
            <a:r>
              <a:rPr lang="lt-LT" baseline="30000" dirty="0">
                <a:latin typeface="Arial" panose="020B0604020202020204" pitchFamily="34" charset="0"/>
                <a:cs typeface="Arial" panose="020B0604020202020204" pitchFamily="34" charset="0"/>
              </a:rPr>
              <a:t>3</a:t>
            </a:r>
            <a:r>
              <a:rPr lang="lt-LT"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89493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97B69E-4F8D-4859-915B-5E3092C6A18D}"/>
              </a:ext>
            </a:extLst>
          </p:cNvPr>
          <p:cNvSpPr>
            <a:spLocks noGrp="1"/>
          </p:cNvSpPr>
          <p:nvPr>
            <p:ph idx="1"/>
          </p:nvPr>
        </p:nvSpPr>
        <p:spPr>
          <a:xfrm>
            <a:off x="831254" y="1844890"/>
            <a:ext cx="11018340" cy="4511460"/>
          </a:xfrm>
        </p:spPr>
        <p:txBody>
          <a:bodyPr numCol="2"/>
          <a:lstStyle/>
          <a:p>
            <a:endParaRPr lang="lt-LT" sz="1800" dirty="0"/>
          </a:p>
          <a:p>
            <a:pPr marL="0" indent="0">
              <a:buNone/>
            </a:pPr>
            <a:endParaRPr lang="lt-LT" dirty="0"/>
          </a:p>
          <a:p>
            <a:pPr lvl="1" algn="r"/>
            <a:endParaRPr lang="lt-LT" dirty="0"/>
          </a:p>
        </p:txBody>
      </p:sp>
      <p:sp>
        <p:nvSpPr>
          <p:cNvPr id="3" name="Date Placeholder 2">
            <a:extLst>
              <a:ext uri="{FF2B5EF4-FFF2-40B4-BE49-F238E27FC236}">
                <a16:creationId xmlns:a16="http://schemas.microsoft.com/office/drawing/2014/main" id="{0F387164-5939-41ED-BD55-340379376282}"/>
              </a:ext>
            </a:extLst>
          </p:cNvPr>
          <p:cNvSpPr>
            <a:spLocks noGrp="1"/>
          </p:cNvSpPr>
          <p:nvPr>
            <p:ph type="dt" sz="half" idx="10"/>
          </p:nvPr>
        </p:nvSpPr>
        <p:spPr/>
        <p:txBody>
          <a:bodyPr/>
          <a:lstStyle/>
          <a:p>
            <a:r>
              <a:rPr lang="lt-LT"/>
              <a:t>2024-04-09</a:t>
            </a:r>
          </a:p>
        </p:txBody>
      </p:sp>
      <p:sp>
        <p:nvSpPr>
          <p:cNvPr id="4" name="Slide Number Placeholder 3">
            <a:extLst>
              <a:ext uri="{FF2B5EF4-FFF2-40B4-BE49-F238E27FC236}">
                <a16:creationId xmlns:a16="http://schemas.microsoft.com/office/drawing/2014/main" id="{93EA7327-8678-4399-B466-023A2B5D9ED3}"/>
              </a:ext>
            </a:extLst>
          </p:cNvPr>
          <p:cNvSpPr>
            <a:spLocks noGrp="1"/>
          </p:cNvSpPr>
          <p:nvPr>
            <p:ph type="sldNum" sz="quarter" idx="12"/>
          </p:nvPr>
        </p:nvSpPr>
        <p:spPr/>
        <p:txBody>
          <a:bodyPr/>
          <a:lstStyle/>
          <a:p>
            <a:fld id="{3371771D-F660-431A-8233-71E7CC6AA6B3}" type="slidenum">
              <a:rPr lang="lt-LT" smtClean="0"/>
              <a:t>22</a:t>
            </a:fld>
            <a:endParaRPr lang="lt-LT"/>
          </a:p>
        </p:txBody>
      </p:sp>
      <p:sp>
        <p:nvSpPr>
          <p:cNvPr id="5" name="Footer Placeholder 4">
            <a:extLst>
              <a:ext uri="{FF2B5EF4-FFF2-40B4-BE49-F238E27FC236}">
                <a16:creationId xmlns:a16="http://schemas.microsoft.com/office/drawing/2014/main" id="{6D611998-769B-4FF9-9AE5-FEE6C176CC96}"/>
              </a:ext>
            </a:extLst>
          </p:cNvPr>
          <p:cNvSpPr>
            <a:spLocks noGrp="1"/>
          </p:cNvSpPr>
          <p:nvPr>
            <p:ph type="ftr" sz="quarter" idx="3"/>
          </p:nvPr>
        </p:nvSpPr>
        <p:spPr/>
        <p:txBody>
          <a:bodyPr/>
          <a:lstStyle/>
          <a:p>
            <a:r>
              <a:rPr lang="lt-LT"/>
              <a:t>Lietuvos ekosistemos ir jų būklė – eksperimentinė statistika</a:t>
            </a:r>
          </a:p>
        </p:txBody>
      </p:sp>
      <p:sp>
        <p:nvSpPr>
          <p:cNvPr id="6" name="Title 5">
            <a:extLst>
              <a:ext uri="{FF2B5EF4-FFF2-40B4-BE49-F238E27FC236}">
                <a16:creationId xmlns:a16="http://schemas.microsoft.com/office/drawing/2014/main" id="{A1513856-2E01-470C-B360-C81EAA95F7C9}"/>
              </a:ext>
            </a:extLst>
          </p:cNvPr>
          <p:cNvSpPr>
            <a:spLocks noGrp="1"/>
          </p:cNvSpPr>
          <p:nvPr>
            <p:ph type="title"/>
          </p:nvPr>
        </p:nvSpPr>
        <p:spPr>
          <a:xfrm>
            <a:off x="838200" y="579945"/>
            <a:ext cx="10515600" cy="623405"/>
          </a:xfrm>
        </p:spPr>
        <p:txBody>
          <a:bodyPr>
            <a:normAutofit fontScale="90000"/>
          </a:bodyPr>
          <a:lstStyle/>
          <a:p>
            <a:pPr algn="ctr"/>
            <a:r>
              <a:rPr lang="lt-LT">
                <a:latin typeface="Arial"/>
                <a:cs typeface="Arial"/>
              </a:rPr>
              <a:t>Dirvožemio organinės anglies sankaupos pasėlių dirvoje</a:t>
            </a:r>
            <a:br>
              <a:rPr lang="lt-LT"/>
            </a:br>
            <a:endParaRPr lang="lt-LT"/>
          </a:p>
        </p:txBody>
      </p:sp>
      <p:pic>
        <p:nvPicPr>
          <p:cNvPr id="9" name="Picture 8">
            <a:extLst>
              <a:ext uri="{FF2B5EF4-FFF2-40B4-BE49-F238E27FC236}">
                <a16:creationId xmlns:a16="http://schemas.microsoft.com/office/drawing/2014/main" id="{AF19D389-822A-434F-AA18-F12C4471A6C4}"/>
              </a:ext>
            </a:extLst>
          </p:cNvPr>
          <p:cNvPicPr>
            <a:picLocks noChangeAspect="1"/>
          </p:cNvPicPr>
          <p:nvPr/>
        </p:nvPicPr>
        <p:blipFill>
          <a:blip r:embed="rId3"/>
          <a:stretch>
            <a:fillRect/>
          </a:stretch>
        </p:blipFill>
        <p:spPr>
          <a:xfrm>
            <a:off x="6340424" y="2067794"/>
            <a:ext cx="5415241" cy="4235182"/>
          </a:xfrm>
          <a:prstGeom prst="rect">
            <a:avLst/>
          </a:prstGeom>
        </p:spPr>
      </p:pic>
      <p:pic>
        <p:nvPicPr>
          <p:cNvPr id="10" name="Picture 9">
            <a:extLst>
              <a:ext uri="{FF2B5EF4-FFF2-40B4-BE49-F238E27FC236}">
                <a16:creationId xmlns:a16="http://schemas.microsoft.com/office/drawing/2014/main" id="{BB0AF48B-AED8-4BD5-8831-F99027F3B97E}"/>
              </a:ext>
            </a:extLst>
          </p:cNvPr>
          <p:cNvPicPr>
            <a:picLocks noChangeAspect="1"/>
          </p:cNvPicPr>
          <p:nvPr/>
        </p:nvPicPr>
        <p:blipFill>
          <a:blip r:embed="rId4"/>
          <a:stretch>
            <a:fillRect/>
          </a:stretch>
        </p:blipFill>
        <p:spPr>
          <a:xfrm>
            <a:off x="3741416" y="4898579"/>
            <a:ext cx="2502701" cy="1431084"/>
          </a:xfrm>
          <a:prstGeom prst="rect">
            <a:avLst/>
          </a:prstGeom>
        </p:spPr>
      </p:pic>
      <p:sp>
        <p:nvSpPr>
          <p:cNvPr id="8" name="TextBox 7">
            <a:extLst>
              <a:ext uri="{FF2B5EF4-FFF2-40B4-BE49-F238E27FC236}">
                <a16:creationId xmlns:a16="http://schemas.microsoft.com/office/drawing/2014/main" id="{0F28D9CE-4A64-4046-A58D-626379F13D52}"/>
              </a:ext>
            </a:extLst>
          </p:cNvPr>
          <p:cNvSpPr txBox="1"/>
          <p:nvPr/>
        </p:nvSpPr>
        <p:spPr>
          <a:xfrm>
            <a:off x="827617" y="1200779"/>
            <a:ext cx="10914129" cy="646331"/>
          </a:xfrm>
          <a:prstGeom prst="rect">
            <a:avLst/>
          </a:prstGeom>
          <a:noFill/>
        </p:spPr>
        <p:txBody>
          <a:bodyPr wrap="square" lIns="91440" tIns="45720" rIns="91440" bIns="45720" rtlCol="0" anchor="t">
            <a:spAutoFit/>
          </a:bodyPr>
          <a:lstStyle/>
          <a:p>
            <a:pPr algn="just"/>
            <a:r>
              <a:rPr lang="lt-LT">
                <a:latin typeface="Arial" panose="020B0604020202020204" pitchFamily="34" charset="0"/>
                <a:cs typeface="Arial" panose="020B0604020202020204" pitchFamily="34" charset="0"/>
              </a:rPr>
              <a:t>Dirvožemio organinės anglies (DOC) sankaupos pasėlių dirvoje nežymiai didėjo (nuo 83,2 t/ha 2018 m. iki 83,44 t/ha 2021 m.), rodiklio indikatoriaus reikšmė nepakito.</a:t>
            </a:r>
            <a:endParaRPr lang="lt-LT"/>
          </a:p>
        </p:txBody>
      </p:sp>
      <p:sp>
        <p:nvSpPr>
          <p:cNvPr id="14" name="Stačiakampis: trimatė kraštinė 13">
            <a:extLst>
              <a:ext uri="{FF2B5EF4-FFF2-40B4-BE49-F238E27FC236}">
                <a16:creationId xmlns:a16="http://schemas.microsoft.com/office/drawing/2014/main" id="{C2FF434A-D9B0-8AD0-1B9B-0878158AD070}"/>
              </a:ext>
            </a:extLst>
          </p:cNvPr>
          <p:cNvSpPr/>
          <p:nvPr/>
        </p:nvSpPr>
        <p:spPr>
          <a:xfrm>
            <a:off x="987028" y="2832558"/>
            <a:ext cx="1402249" cy="1687998"/>
          </a:xfrm>
          <a:prstGeom prst="bevel">
            <a:avLst/>
          </a:prstGeom>
          <a:solidFill>
            <a:srgbClr val="24BDC3"/>
          </a:solidFill>
          <a:ln>
            <a:solidFill>
              <a:srgbClr val="FFFFFF"/>
            </a:solidFill>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lt-LT" b="1" dirty="0">
                <a:solidFill>
                  <a:srgbClr val="FFFFFF"/>
                </a:solidFill>
                <a:latin typeface="Arial"/>
                <a:ea typeface="Calibri"/>
                <a:cs typeface="Calibri"/>
              </a:rPr>
              <a:t>2018 m.</a:t>
            </a:r>
          </a:p>
          <a:p>
            <a:pPr algn="ctr"/>
            <a:endParaRPr lang="lt-LT" b="1" dirty="0">
              <a:solidFill>
                <a:schemeClr val="tx1"/>
              </a:solidFill>
              <a:latin typeface="Arial"/>
              <a:ea typeface="Calibri"/>
              <a:cs typeface="Calibri"/>
            </a:endParaRPr>
          </a:p>
          <a:p>
            <a:pPr algn="ctr"/>
            <a:r>
              <a:rPr lang="lt-LT" b="1" dirty="0">
                <a:solidFill>
                  <a:srgbClr val="FFFFFF"/>
                </a:solidFill>
                <a:latin typeface="Arial"/>
                <a:ea typeface="Calibri"/>
                <a:cs typeface="Calibri"/>
              </a:rPr>
              <a:t>0,5</a:t>
            </a:r>
          </a:p>
        </p:txBody>
      </p:sp>
      <p:sp>
        <p:nvSpPr>
          <p:cNvPr id="16" name="Stačiakampis: trimatė kraštinė 15">
            <a:extLst>
              <a:ext uri="{FF2B5EF4-FFF2-40B4-BE49-F238E27FC236}">
                <a16:creationId xmlns:a16="http://schemas.microsoft.com/office/drawing/2014/main" id="{8E9FF621-12D0-1CCC-DAF2-059BB90D892B}"/>
              </a:ext>
            </a:extLst>
          </p:cNvPr>
          <p:cNvSpPr/>
          <p:nvPr/>
        </p:nvSpPr>
        <p:spPr>
          <a:xfrm>
            <a:off x="3741416" y="2822170"/>
            <a:ext cx="1402249" cy="1687998"/>
          </a:xfrm>
          <a:prstGeom prst="bevel">
            <a:avLst/>
          </a:prstGeom>
          <a:solidFill>
            <a:srgbClr val="24BDC3"/>
          </a:solidFill>
          <a:ln>
            <a:solidFill>
              <a:srgbClr val="FFFFFF"/>
            </a:solidFill>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lt-LT" b="1" dirty="0">
                <a:solidFill>
                  <a:srgbClr val="FFFFFF"/>
                </a:solidFill>
                <a:latin typeface="Arial"/>
                <a:ea typeface="Calibri"/>
                <a:cs typeface="Calibri"/>
              </a:rPr>
              <a:t>2021 m.</a:t>
            </a:r>
          </a:p>
          <a:p>
            <a:pPr algn="ctr"/>
            <a:endParaRPr lang="lt-LT" b="1" dirty="0">
              <a:solidFill>
                <a:schemeClr val="tx1"/>
              </a:solidFill>
              <a:latin typeface="Arial"/>
              <a:ea typeface="Calibri"/>
              <a:cs typeface="Calibri"/>
            </a:endParaRPr>
          </a:p>
          <a:p>
            <a:pPr algn="ctr"/>
            <a:r>
              <a:rPr lang="lt-LT" b="1" dirty="0">
                <a:solidFill>
                  <a:srgbClr val="FFFFFF"/>
                </a:solidFill>
                <a:latin typeface="Arial"/>
                <a:ea typeface="Calibri"/>
                <a:cs typeface="Calibri"/>
              </a:rPr>
              <a:t>0,5</a:t>
            </a:r>
          </a:p>
        </p:txBody>
      </p:sp>
      <p:sp>
        <p:nvSpPr>
          <p:cNvPr id="17" name="Lygu 17">
            <a:extLst>
              <a:ext uri="{FF2B5EF4-FFF2-40B4-BE49-F238E27FC236}">
                <a16:creationId xmlns:a16="http://schemas.microsoft.com/office/drawing/2014/main" id="{B6824CB7-4C8B-48E3-A5F9-29BB0DBE90D3}"/>
              </a:ext>
            </a:extLst>
          </p:cNvPr>
          <p:cNvSpPr/>
          <p:nvPr/>
        </p:nvSpPr>
        <p:spPr>
          <a:xfrm>
            <a:off x="2637174" y="3189337"/>
            <a:ext cx="914400" cy="914400"/>
          </a:xfrm>
          <a:prstGeom prst="mathEqual">
            <a:avLst/>
          </a:prstGeom>
          <a:solidFill>
            <a:srgbClr val="24BDC3"/>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8" name="TextBox 17">
            <a:extLst>
              <a:ext uri="{FF2B5EF4-FFF2-40B4-BE49-F238E27FC236}">
                <a16:creationId xmlns:a16="http://schemas.microsoft.com/office/drawing/2014/main" id="{B1F0D5C6-AF43-4676-81D5-1D4B18664607}"/>
              </a:ext>
            </a:extLst>
          </p:cNvPr>
          <p:cNvSpPr txBox="1"/>
          <p:nvPr/>
        </p:nvSpPr>
        <p:spPr>
          <a:xfrm>
            <a:off x="987028" y="2178464"/>
            <a:ext cx="3721005" cy="369332"/>
          </a:xfrm>
          <a:prstGeom prst="rect">
            <a:avLst/>
          </a:prstGeom>
          <a:noFill/>
        </p:spPr>
        <p:txBody>
          <a:bodyPr wrap="square" rtlCol="0">
            <a:spAutoFit/>
          </a:bodyPr>
          <a:lstStyle/>
          <a:p>
            <a:r>
              <a:rPr lang="lt-LT" b="1">
                <a:latin typeface="Arial" panose="020B0604020202020204" pitchFamily="34" charset="0"/>
                <a:cs typeface="Arial" panose="020B0604020202020204" pitchFamily="34" charset="0"/>
              </a:rPr>
              <a:t>Indikatorių reikšmės šalies lygiu</a:t>
            </a:r>
          </a:p>
        </p:txBody>
      </p:sp>
    </p:spTree>
    <p:extLst>
      <p:ext uri="{BB962C8B-B14F-4D97-AF65-F5344CB8AC3E}">
        <p14:creationId xmlns:p14="http://schemas.microsoft.com/office/powerpoint/2010/main" val="3549331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771B0D-2F55-410C-982D-2C2725CDF449}"/>
              </a:ext>
            </a:extLst>
          </p:cNvPr>
          <p:cNvSpPr>
            <a:spLocks noGrp="1"/>
          </p:cNvSpPr>
          <p:nvPr>
            <p:ph idx="1"/>
          </p:nvPr>
        </p:nvSpPr>
        <p:spPr>
          <a:xfrm>
            <a:off x="847418" y="2079624"/>
            <a:ext cx="10696882" cy="4180467"/>
          </a:xfrm>
        </p:spPr>
        <p:txBody>
          <a:bodyPr numCol="2"/>
          <a:lstStyle/>
          <a:p>
            <a:endParaRPr lang="lt-LT" sz="1800" dirty="0"/>
          </a:p>
          <a:p>
            <a:endParaRPr lang="lt-LT" dirty="0"/>
          </a:p>
        </p:txBody>
      </p:sp>
      <p:sp>
        <p:nvSpPr>
          <p:cNvPr id="3" name="Date Placeholder 2">
            <a:extLst>
              <a:ext uri="{FF2B5EF4-FFF2-40B4-BE49-F238E27FC236}">
                <a16:creationId xmlns:a16="http://schemas.microsoft.com/office/drawing/2014/main" id="{9C233966-4D52-4210-88DC-36C2F44716EA}"/>
              </a:ext>
            </a:extLst>
          </p:cNvPr>
          <p:cNvSpPr>
            <a:spLocks noGrp="1"/>
          </p:cNvSpPr>
          <p:nvPr>
            <p:ph type="dt" sz="half" idx="10"/>
          </p:nvPr>
        </p:nvSpPr>
        <p:spPr/>
        <p:txBody>
          <a:bodyPr/>
          <a:lstStyle/>
          <a:p>
            <a:r>
              <a:rPr lang="lt-LT"/>
              <a:t>2024-04-09</a:t>
            </a:r>
          </a:p>
        </p:txBody>
      </p:sp>
      <p:sp>
        <p:nvSpPr>
          <p:cNvPr id="4" name="Slide Number Placeholder 3">
            <a:extLst>
              <a:ext uri="{FF2B5EF4-FFF2-40B4-BE49-F238E27FC236}">
                <a16:creationId xmlns:a16="http://schemas.microsoft.com/office/drawing/2014/main" id="{C0DC68F0-4A6F-4270-8E3D-8970D3775774}"/>
              </a:ext>
            </a:extLst>
          </p:cNvPr>
          <p:cNvSpPr>
            <a:spLocks noGrp="1"/>
          </p:cNvSpPr>
          <p:nvPr>
            <p:ph type="sldNum" sz="quarter" idx="12"/>
          </p:nvPr>
        </p:nvSpPr>
        <p:spPr/>
        <p:txBody>
          <a:bodyPr/>
          <a:lstStyle/>
          <a:p>
            <a:fld id="{3371771D-F660-431A-8233-71E7CC6AA6B3}" type="slidenum">
              <a:rPr lang="lt-LT" dirty="0" smtClean="0"/>
              <a:t>23</a:t>
            </a:fld>
            <a:endParaRPr lang="lt-LT"/>
          </a:p>
        </p:txBody>
      </p:sp>
      <p:sp>
        <p:nvSpPr>
          <p:cNvPr id="5" name="Footer Placeholder 4">
            <a:extLst>
              <a:ext uri="{FF2B5EF4-FFF2-40B4-BE49-F238E27FC236}">
                <a16:creationId xmlns:a16="http://schemas.microsoft.com/office/drawing/2014/main" id="{44B7855B-1A16-4EB5-8E5B-6EF8544EB4AE}"/>
              </a:ext>
            </a:extLst>
          </p:cNvPr>
          <p:cNvSpPr>
            <a:spLocks noGrp="1"/>
          </p:cNvSpPr>
          <p:nvPr>
            <p:ph type="ftr" sz="quarter" idx="3"/>
          </p:nvPr>
        </p:nvSpPr>
        <p:spPr/>
        <p:txBody>
          <a:bodyPr/>
          <a:lstStyle/>
          <a:p>
            <a:r>
              <a:rPr lang="lt-LT"/>
              <a:t>Lietuvos ekosistemos ir jų būklė – eksperimentinė statistika</a:t>
            </a:r>
          </a:p>
        </p:txBody>
      </p:sp>
      <p:sp>
        <p:nvSpPr>
          <p:cNvPr id="6" name="Title 5">
            <a:extLst>
              <a:ext uri="{FF2B5EF4-FFF2-40B4-BE49-F238E27FC236}">
                <a16:creationId xmlns:a16="http://schemas.microsoft.com/office/drawing/2014/main" id="{538D8926-658B-4D26-AAAA-ADD8EC93B637}"/>
              </a:ext>
            </a:extLst>
          </p:cNvPr>
          <p:cNvSpPr>
            <a:spLocks noGrp="1"/>
          </p:cNvSpPr>
          <p:nvPr>
            <p:ph type="title"/>
          </p:nvPr>
        </p:nvSpPr>
        <p:spPr>
          <a:xfrm>
            <a:off x="847418" y="464835"/>
            <a:ext cx="10515600" cy="646331"/>
          </a:xfrm>
        </p:spPr>
        <p:txBody>
          <a:bodyPr>
            <a:normAutofit fontScale="90000"/>
          </a:bodyPr>
          <a:lstStyle/>
          <a:p>
            <a:pPr algn="ctr"/>
            <a:r>
              <a:rPr lang="lt-LT">
                <a:latin typeface="Arial"/>
                <a:cs typeface="Arial"/>
              </a:rPr>
              <a:t>Dirvožemio organinės anglies sankaupos pievose</a:t>
            </a:r>
            <a:br>
              <a:rPr lang="lt-LT"/>
            </a:br>
            <a:endParaRPr lang="lt-LT"/>
          </a:p>
        </p:txBody>
      </p:sp>
      <p:pic>
        <p:nvPicPr>
          <p:cNvPr id="7" name="Picture 6">
            <a:extLst>
              <a:ext uri="{FF2B5EF4-FFF2-40B4-BE49-F238E27FC236}">
                <a16:creationId xmlns:a16="http://schemas.microsoft.com/office/drawing/2014/main" id="{193F6425-1D8B-44ED-9A21-464E2F6CA7C1}"/>
              </a:ext>
            </a:extLst>
          </p:cNvPr>
          <p:cNvPicPr>
            <a:picLocks noChangeAspect="1"/>
          </p:cNvPicPr>
          <p:nvPr/>
        </p:nvPicPr>
        <p:blipFill>
          <a:blip r:embed="rId3"/>
          <a:stretch>
            <a:fillRect/>
          </a:stretch>
        </p:blipFill>
        <p:spPr>
          <a:xfrm>
            <a:off x="6384424" y="2109126"/>
            <a:ext cx="5169094" cy="4119348"/>
          </a:xfrm>
          <a:prstGeom prst="rect">
            <a:avLst/>
          </a:prstGeom>
        </p:spPr>
      </p:pic>
      <p:pic>
        <p:nvPicPr>
          <p:cNvPr id="8" name="Picture 7">
            <a:extLst>
              <a:ext uri="{FF2B5EF4-FFF2-40B4-BE49-F238E27FC236}">
                <a16:creationId xmlns:a16="http://schemas.microsoft.com/office/drawing/2014/main" id="{B5284F0B-97AF-439E-B5C3-D944150C4E97}"/>
              </a:ext>
            </a:extLst>
          </p:cNvPr>
          <p:cNvPicPr>
            <a:picLocks noChangeAspect="1"/>
          </p:cNvPicPr>
          <p:nvPr/>
        </p:nvPicPr>
        <p:blipFill>
          <a:blip r:embed="rId4"/>
          <a:stretch>
            <a:fillRect/>
          </a:stretch>
        </p:blipFill>
        <p:spPr>
          <a:xfrm>
            <a:off x="3870063" y="4464748"/>
            <a:ext cx="2353870" cy="1763726"/>
          </a:xfrm>
          <a:prstGeom prst="rect">
            <a:avLst/>
          </a:prstGeom>
        </p:spPr>
      </p:pic>
      <p:sp>
        <p:nvSpPr>
          <p:cNvPr id="12" name="Stačiakampis: trimatė kraštinė 13">
            <a:extLst>
              <a:ext uri="{FF2B5EF4-FFF2-40B4-BE49-F238E27FC236}">
                <a16:creationId xmlns:a16="http://schemas.microsoft.com/office/drawing/2014/main" id="{13158A01-C6E0-4D82-99B0-D2D043C8659F}"/>
              </a:ext>
            </a:extLst>
          </p:cNvPr>
          <p:cNvSpPr/>
          <p:nvPr/>
        </p:nvSpPr>
        <p:spPr>
          <a:xfrm>
            <a:off x="889323" y="2595939"/>
            <a:ext cx="1402249" cy="1687998"/>
          </a:xfrm>
          <a:prstGeom prst="bevel">
            <a:avLst/>
          </a:prstGeom>
          <a:solidFill>
            <a:srgbClr val="2D338D"/>
          </a:solidFill>
          <a:ln>
            <a:solidFill>
              <a:srgbClr val="FFFFFF"/>
            </a:solidFill>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lt-LT" b="1" dirty="0">
                <a:solidFill>
                  <a:srgbClr val="FFFFFF"/>
                </a:solidFill>
                <a:latin typeface="Arial"/>
                <a:ea typeface="Calibri"/>
                <a:cs typeface="Calibri"/>
              </a:rPr>
              <a:t>2018 m.</a:t>
            </a:r>
          </a:p>
          <a:p>
            <a:pPr algn="ctr"/>
            <a:endParaRPr lang="lt-LT" b="1" dirty="0">
              <a:solidFill>
                <a:schemeClr val="tx1"/>
              </a:solidFill>
              <a:latin typeface="Arial"/>
              <a:ea typeface="Calibri"/>
              <a:cs typeface="Calibri"/>
            </a:endParaRPr>
          </a:p>
          <a:p>
            <a:pPr algn="ctr"/>
            <a:r>
              <a:rPr lang="lt-LT" b="1" dirty="0">
                <a:solidFill>
                  <a:srgbClr val="FFFFFF"/>
                </a:solidFill>
                <a:latin typeface="Arial"/>
                <a:ea typeface="Calibri"/>
                <a:cs typeface="Calibri"/>
              </a:rPr>
              <a:t>0,2</a:t>
            </a:r>
          </a:p>
        </p:txBody>
      </p:sp>
      <p:sp>
        <p:nvSpPr>
          <p:cNvPr id="13" name="Stačiakampis: trimatė kraštinė 13">
            <a:extLst>
              <a:ext uri="{FF2B5EF4-FFF2-40B4-BE49-F238E27FC236}">
                <a16:creationId xmlns:a16="http://schemas.microsoft.com/office/drawing/2014/main" id="{2B96CD61-83AD-4B6A-A6E3-55464D1042F9}"/>
              </a:ext>
            </a:extLst>
          </p:cNvPr>
          <p:cNvSpPr/>
          <p:nvPr/>
        </p:nvSpPr>
        <p:spPr>
          <a:xfrm>
            <a:off x="3644749" y="2581899"/>
            <a:ext cx="1402249" cy="1687998"/>
          </a:xfrm>
          <a:prstGeom prst="bevel">
            <a:avLst/>
          </a:prstGeom>
          <a:solidFill>
            <a:srgbClr val="2D338D"/>
          </a:solidFill>
          <a:ln>
            <a:solidFill>
              <a:srgbClr val="FFFFFF"/>
            </a:solidFill>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lt-LT" b="1" dirty="0">
                <a:solidFill>
                  <a:srgbClr val="FFFFFF"/>
                </a:solidFill>
                <a:latin typeface="Arial"/>
                <a:ea typeface="Calibri"/>
                <a:cs typeface="Calibri"/>
              </a:rPr>
              <a:t>2021 m.</a:t>
            </a:r>
          </a:p>
          <a:p>
            <a:pPr algn="ctr"/>
            <a:endParaRPr lang="lt-LT" b="1" dirty="0">
              <a:solidFill>
                <a:schemeClr val="tx1"/>
              </a:solidFill>
              <a:latin typeface="Arial"/>
              <a:ea typeface="Calibri"/>
              <a:cs typeface="Calibri"/>
            </a:endParaRPr>
          </a:p>
          <a:p>
            <a:pPr algn="ctr"/>
            <a:r>
              <a:rPr lang="lt-LT" b="1" dirty="0">
                <a:solidFill>
                  <a:srgbClr val="FFFFFF"/>
                </a:solidFill>
                <a:latin typeface="Arial"/>
                <a:ea typeface="Calibri"/>
                <a:cs typeface="Calibri"/>
              </a:rPr>
              <a:t>0,2</a:t>
            </a:r>
          </a:p>
        </p:txBody>
      </p:sp>
      <p:sp>
        <p:nvSpPr>
          <p:cNvPr id="14" name="Lygu 17">
            <a:extLst>
              <a:ext uri="{FF2B5EF4-FFF2-40B4-BE49-F238E27FC236}">
                <a16:creationId xmlns:a16="http://schemas.microsoft.com/office/drawing/2014/main" id="{42E45874-4ABD-4248-B10F-52C7F5BE6751}"/>
              </a:ext>
            </a:extLst>
          </p:cNvPr>
          <p:cNvSpPr/>
          <p:nvPr/>
        </p:nvSpPr>
        <p:spPr>
          <a:xfrm>
            <a:off x="2459779" y="2971800"/>
            <a:ext cx="914400" cy="914400"/>
          </a:xfrm>
          <a:prstGeom prst="mathEqual">
            <a:avLst/>
          </a:prstGeom>
          <a:solidFill>
            <a:srgbClr val="2D338D"/>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5" name="TextBox 14">
            <a:extLst>
              <a:ext uri="{FF2B5EF4-FFF2-40B4-BE49-F238E27FC236}">
                <a16:creationId xmlns:a16="http://schemas.microsoft.com/office/drawing/2014/main" id="{C449AE84-D809-41EC-8205-B1ABA7131F21}"/>
              </a:ext>
            </a:extLst>
          </p:cNvPr>
          <p:cNvSpPr txBox="1"/>
          <p:nvPr/>
        </p:nvSpPr>
        <p:spPr>
          <a:xfrm>
            <a:off x="879168" y="1108309"/>
            <a:ext cx="10685585" cy="646331"/>
          </a:xfrm>
          <a:prstGeom prst="rect">
            <a:avLst/>
          </a:prstGeom>
          <a:noFill/>
        </p:spPr>
        <p:txBody>
          <a:bodyPr wrap="square" lIns="91440" tIns="45720" rIns="91440" bIns="45720" rtlCol="0" anchor="t">
            <a:spAutoFit/>
          </a:bodyPr>
          <a:lstStyle/>
          <a:p>
            <a:pPr algn="just"/>
            <a:r>
              <a:rPr lang="lt-LT">
                <a:latin typeface="Arial"/>
                <a:cs typeface="Arial"/>
              </a:rPr>
              <a:t>DOC sankaupos pievose nežymiai didėjo (nuo 89,1 t/ha 2018 m. iki 89,38 t/ha 2021 m.), rodiklio indikatoriaus reikšmė nepakito.</a:t>
            </a:r>
            <a:endParaRPr lang="lt-LT"/>
          </a:p>
        </p:txBody>
      </p:sp>
      <p:sp>
        <p:nvSpPr>
          <p:cNvPr id="16" name="TextBox 15">
            <a:extLst>
              <a:ext uri="{FF2B5EF4-FFF2-40B4-BE49-F238E27FC236}">
                <a16:creationId xmlns:a16="http://schemas.microsoft.com/office/drawing/2014/main" id="{978FCD11-20C5-4CC9-9F9E-3C434DB06D5F}"/>
              </a:ext>
            </a:extLst>
          </p:cNvPr>
          <p:cNvSpPr txBox="1"/>
          <p:nvPr/>
        </p:nvSpPr>
        <p:spPr>
          <a:xfrm>
            <a:off x="990600" y="2079624"/>
            <a:ext cx="3721005" cy="369332"/>
          </a:xfrm>
          <a:prstGeom prst="rect">
            <a:avLst/>
          </a:prstGeom>
          <a:noFill/>
        </p:spPr>
        <p:txBody>
          <a:bodyPr wrap="square" rtlCol="0">
            <a:spAutoFit/>
          </a:bodyPr>
          <a:lstStyle/>
          <a:p>
            <a:r>
              <a:rPr lang="lt-LT" b="1">
                <a:latin typeface="Arial" panose="020B0604020202020204" pitchFamily="34" charset="0"/>
                <a:cs typeface="Arial" panose="020B0604020202020204" pitchFamily="34" charset="0"/>
              </a:rPr>
              <a:t>Indikatorių reikšmės šalies lygiu</a:t>
            </a:r>
          </a:p>
        </p:txBody>
      </p:sp>
    </p:spTree>
    <p:extLst>
      <p:ext uri="{BB962C8B-B14F-4D97-AF65-F5344CB8AC3E}">
        <p14:creationId xmlns:p14="http://schemas.microsoft.com/office/powerpoint/2010/main" val="3887268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3D4CA5-C390-4147-AC0A-5442EEE7549C}"/>
              </a:ext>
            </a:extLst>
          </p:cNvPr>
          <p:cNvSpPr>
            <a:spLocks noGrp="1"/>
          </p:cNvSpPr>
          <p:nvPr>
            <p:ph idx="1"/>
          </p:nvPr>
        </p:nvSpPr>
        <p:spPr>
          <a:xfrm>
            <a:off x="847418" y="1707670"/>
            <a:ext cx="10511963" cy="4552421"/>
          </a:xfrm>
        </p:spPr>
        <p:txBody>
          <a:bodyPr vert="horz" lIns="91440" tIns="45720" rIns="91440" bIns="45720" rtlCol="0" anchor="t">
            <a:normAutofit/>
          </a:bodyPr>
          <a:lstStyle/>
          <a:p>
            <a:pPr marL="0" indent="0" algn="just">
              <a:buNone/>
            </a:pPr>
            <a:r>
              <a:rPr lang="lt-LT" sz="1800" dirty="0">
                <a:latin typeface="Arial"/>
                <a:cs typeface="Arial"/>
              </a:rPr>
              <a:t>Ekonominio bendradarbiavimo ir plėtros organizacijos duomenimis, plačiai paplitusių agrarinio kraštovaizdžio paukščių populiacijų indeksas Lietuvoje 2018 m. buvo 58,5, o 2021 m. – 46,36 ir labai priartėjo prie prastos būklės ribos.</a:t>
            </a:r>
            <a:endParaRPr lang="en-US" sz="1800" dirty="0">
              <a:latin typeface="Arial"/>
              <a:cs typeface="Arial"/>
            </a:endParaRPr>
          </a:p>
        </p:txBody>
      </p:sp>
      <p:sp>
        <p:nvSpPr>
          <p:cNvPr id="3" name="Date Placeholder 2">
            <a:extLst>
              <a:ext uri="{FF2B5EF4-FFF2-40B4-BE49-F238E27FC236}">
                <a16:creationId xmlns:a16="http://schemas.microsoft.com/office/drawing/2014/main" id="{158175A6-73DE-478C-8CF1-D3C02A5C7480}"/>
              </a:ext>
            </a:extLst>
          </p:cNvPr>
          <p:cNvSpPr>
            <a:spLocks noGrp="1"/>
          </p:cNvSpPr>
          <p:nvPr>
            <p:ph type="dt" sz="half" idx="10"/>
          </p:nvPr>
        </p:nvSpPr>
        <p:spPr/>
        <p:txBody>
          <a:bodyPr/>
          <a:lstStyle/>
          <a:p>
            <a:r>
              <a:rPr lang="lt-LT"/>
              <a:t>2024-04-09</a:t>
            </a:r>
          </a:p>
        </p:txBody>
      </p:sp>
      <p:sp>
        <p:nvSpPr>
          <p:cNvPr id="4" name="Slide Number Placeholder 3">
            <a:extLst>
              <a:ext uri="{FF2B5EF4-FFF2-40B4-BE49-F238E27FC236}">
                <a16:creationId xmlns:a16="http://schemas.microsoft.com/office/drawing/2014/main" id="{2C6AABB7-780A-4166-817B-A1599CA5D38F}"/>
              </a:ext>
            </a:extLst>
          </p:cNvPr>
          <p:cNvSpPr>
            <a:spLocks noGrp="1"/>
          </p:cNvSpPr>
          <p:nvPr>
            <p:ph type="sldNum" sz="quarter" idx="12"/>
          </p:nvPr>
        </p:nvSpPr>
        <p:spPr>
          <a:xfrm>
            <a:off x="8610600" y="6356350"/>
            <a:ext cx="2743200" cy="365125"/>
          </a:xfrm>
        </p:spPr>
        <p:txBody>
          <a:bodyPr/>
          <a:lstStyle/>
          <a:p>
            <a:fld id="{3371771D-F660-431A-8233-71E7CC6AA6B3}" type="slidenum">
              <a:rPr lang="lt-LT" dirty="0" smtClean="0"/>
              <a:t>24</a:t>
            </a:fld>
            <a:endParaRPr lang="lt-LT"/>
          </a:p>
        </p:txBody>
      </p:sp>
      <p:sp>
        <p:nvSpPr>
          <p:cNvPr id="5" name="Footer Placeholder 4">
            <a:extLst>
              <a:ext uri="{FF2B5EF4-FFF2-40B4-BE49-F238E27FC236}">
                <a16:creationId xmlns:a16="http://schemas.microsoft.com/office/drawing/2014/main" id="{98C07686-8FF5-43FB-A850-2B94953A6DF3}"/>
              </a:ext>
            </a:extLst>
          </p:cNvPr>
          <p:cNvSpPr>
            <a:spLocks noGrp="1"/>
          </p:cNvSpPr>
          <p:nvPr>
            <p:ph type="ftr" sz="quarter" idx="3"/>
          </p:nvPr>
        </p:nvSpPr>
        <p:spPr/>
        <p:txBody>
          <a:bodyPr/>
          <a:lstStyle/>
          <a:p>
            <a:r>
              <a:rPr lang="lt-LT"/>
              <a:t>Lietuvos ekosistemos ir jų būklė – eksperimentinė statistika</a:t>
            </a:r>
          </a:p>
        </p:txBody>
      </p:sp>
      <p:sp>
        <p:nvSpPr>
          <p:cNvPr id="6" name="Title 5">
            <a:extLst>
              <a:ext uri="{FF2B5EF4-FFF2-40B4-BE49-F238E27FC236}">
                <a16:creationId xmlns:a16="http://schemas.microsoft.com/office/drawing/2014/main" id="{0D4BEE8D-2E6E-47AC-8347-EF778B45CADE}"/>
              </a:ext>
            </a:extLst>
          </p:cNvPr>
          <p:cNvSpPr>
            <a:spLocks noGrp="1"/>
          </p:cNvSpPr>
          <p:nvPr>
            <p:ph type="title"/>
          </p:nvPr>
        </p:nvSpPr>
        <p:spPr>
          <a:xfrm>
            <a:off x="936171" y="623329"/>
            <a:ext cx="10515600" cy="952721"/>
          </a:xfrm>
        </p:spPr>
        <p:txBody>
          <a:bodyPr/>
          <a:lstStyle/>
          <a:p>
            <a:pPr algn="ctr"/>
            <a:r>
              <a:rPr lang="lt-LT">
                <a:latin typeface="Arial"/>
                <a:cs typeface="Arial"/>
              </a:rPr>
              <a:t>Plačiai paplitusių agrarinio kraštovaizdžio paukščių populiacijų indeksas </a:t>
            </a:r>
            <a:endParaRPr lang="lt-LT"/>
          </a:p>
        </p:txBody>
      </p:sp>
      <p:graphicFrame>
        <p:nvGraphicFramePr>
          <p:cNvPr id="8" name="Chart 7">
            <a:extLst>
              <a:ext uri="{FF2B5EF4-FFF2-40B4-BE49-F238E27FC236}">
                <a16:creationId xmlns:a16="http://schemas.microsoft.com/office/drawing/2014/main" id="{B5746976-A654-4EE3-BB8E-78CD01986663}"/>
              </a:ext>
            </a:extLst>
          </p:cNvPr>
          <p:cNvGraphicFramePr>
            <a:graphicFrameLocks/>
          </p:cNvGraphicFramePr>
          <p:nvPr>
            <p:extLst>
              <p:ext uri="{D42A27DB-BD31-4B8C-83A1-F6EECF244321}">
                <p14:modId xmlns:p14="http://schemas.microsoft.com/office/powerpoint/2010/main" val="3194041515"/>
              </p:ext>
            </p:extLst>
          </p:nvPr>
        </p:nvGraphicFramePr>
        <p:xfrm>
          <a:off x="1527858" y="3429000"/>
          <a:ext cx="8472669" cy="28310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7439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56237F-7074-4AB8-B445-2876B157510F}"/>
              </a:ext>
            </a:extLst>
          </p:cNvPr>
          <p:cNvSpPr>
            <a:spLocks noGrp="1"/>
          </p:cNvSpPr>
          <p:nvPr>
            <p:ph idx="1"/>
          </p:nvPr>
        </p:nvSpPr>
        <p:spPr>
          <a:xfrm>
            <a:off x="243840" y="1814564"/>
            <a:ext cx="11126124" cy="4541785"/>
          </a:xfrm>
        </p:spPr>
        <p:txBody>
          <a:bodyPr numCol="2">
            <a:normAutofit/>
          </a:bodyPr>
          <a:lstStyle/>
          <a:p>
            <a:pPr marL="0" indent="0" algn="ctr">
              <a:buNone/>
            </a:pPr>
            <a:r>
              <a:rPr lang="lt-LT" sz="1800" b="1" dirty="0"/>
              <a:t>Indikatorių reikšmės šalies lygiu</a:t>
            </a:r>
          </a:p>
          <a:p>
            <a:pPr marL="0" indent="0">
              <a:buNone/>
            </a:pPr>
            <a:endParaRPr lang="lt-LT" sz="1800" dirty="0"/>
          </a:p>
        </p:txBody>
      </p:sp>
      <p:sp>
        <p:nvSpPr>
          <p:cNvPr id="3" name="Date Placeholder 2">
            <a:extLst>
              <a:ext uri="{FF2B5EF4-FFF2-40B4-BE49-F238E27FC236}">
                <a16:creationId xmlns:a16="http://schemas.microsoft.com/office/drawing/2014/main" id="{D874B32E-6008-4655-B2E6-187889C5EE27}"/>
              </a:ext>
            </a:extLst>
          </p:cNvPr>
          <p:cNvSpPr>
            <a:spLocks noGrp="1"/>
          </p:cNvSpPr>
          <p:nvPr>
            <p:ph type="dt" sz="half" idx="10"/>
          </p:nvPr>
        </p:nvSpPr>
        <p:spPr/>
        <p:txBody>
          <a:bodyPr/>
          <a:lstStyle/>
          <a:p>
            <a:r>
              <a:rPr lang="lt-LT"/>
              <a:t>2024-04-09</a:t>
            </a:r>
          </a:p>
        </p:txBody>
      </p:sp>
      <p:sp>
        <p:nvSpPr>
          <p:cNvPr id="4" name="Slide Number Placeholder 3">
            <a:extLst>
              <a:ext uri="{FF2B5EF4-FFF2-40B4-BE49-F238E27FC236}">
                <a16:creationId xmlns:a16="http://schemas.microsoft.com/office/drawing/2014/main" id="{16A5B7D1-8C3A-42B6-AA1D-8877456DBDB4}"/>
              </a:ext>
            </a:extLst>
          </p:cNvPr>
          <p:cNvSpPr>
            <a:spLocks noGrp="1"/>
          </p:cNvSpPr>
          <p:nvPr>
            <p:ph type="sldNum" sz="quarter" idx="12"/>
          </p:nvPr>
        </p:nvSpPr>
        <p:spPr/>
        <p:txBody>
          <a:bodyPr/>
          <a:lstStyle/>
          <a:p>
            <a:fld id="{3371771D-F660-431A-8233-71E7CC6AA6B3}" type="slidenum">
              <a:rPr lang="lt-LT" dirty="0" smtClean="0"/>
              <a:t>25</a:t>
            </a:fld>
            <a:endParaRPr lang="lt-LT"/>
          </a:p>
        </p:txBody>
      </p:sp>
      <p:sp>
        <p:nvSpPr>
          <p:cNvPr id="5" name="Footer Placeholder 4">
            <a:extLst>
              <a:ext uri="{FF2B5EF4-FFF2-40B4-BE49-F238E27FC236}">
                <a16:creationId xmlns:a16="http://schemas.microsoft.com/office/drawing/2014/main" id="{68E72831-4C43-4B93-8369-48282659767F}"/>
              </a:ext>
            </a:extLst>
          </p:cNvPr>
          <p:cNvSpPr>
            <a:spLocks noGrp="1"/>
          </p:cNvSpPr>
          <p:nvPr>
            <p:ph type="ftr" sz="quarter" idx="3"/>
          </p:nvPr>
        </p:nvSpPr>
        <p:spPr/>
        <p:txBody>
          <a:bodyPr/>
          <a:lstStyle/>
          <a:p>
            <a:r>
              <a:rPr lang="lt-LT"/>
              <a:t>Lietuvos ekosistemos ir jų būklė – eksperimentinė statistika</a:t>
            </a:r>
          </a:p>
        </p:txBody>
      </p:sp>
      <p:sp>
        <p:nvSpPr>
          <p:cNvPr id="6" name="Title 5">
            <a:extLst>
              <a:ext uri="{FF2B5EF4-FFF2-40B4-BE49-F238E27FC236}">
                <a16:creationId xmlns:a16="http://schemas.microsoft.com/office/drawing/2014/main" id="{8549AFC1-E27B-4647-9151-F31AF882AA05}"/>
              </a:ext>
            </a:extLst>
          </p:cNvPr>
          <p:cNvSpPr>
            <a:spLocks noGrp="1"/>
          </p:cNvSpPr>
          <p:nvPr>
            <p:ph type="title"/>
          </p:nvPr>
        </p:nvSpPr>
        <p:spPr>
          <a:xfrm>
            <a:off x="957943" y="540903"/>
            <a:ext cx="10515600" cy="532053"/>
          </a:xfrm>
        </p:spPr>
        <p:txBody>
          <a:bodyPr/>
          <a:lstStyle/>
          <a:p>
            <a:pPr algn="ctr"/>
            <a:r>
              <a:rPr lang="lt-LT">
                <a:latin typeface="Arial"/>
                <a:cs typeface="Arial"/>
              </a:rPr>
              <a:t>Negyva mediena </a:t>
            </a:r>
            <a:endParaRPr lang="lt-LT"/>
          </a:p>
        </p:txBody>
      </p:sp>
      <p:pic>
        <p:nvPicPr>
          <p:cNvPr id="7" name="Picture 6">
            <a:extLst>
              <a:ext uri="{FF2B5EF4-FFF2-40B4-BE49-F238E27FC236}">
                <a16:creationId xmlns:a16="http://schemas.microsoft.com/office/drawing/2014/main" id="{B06C7FF0-1FF3-405B-9A3D-07AC2202A6AC}"/>
              </a:ext>
            </a:extLst>
          </p:cNvPr>
          <p:cNvPicPr>
            <a:picLocks noChangeAspect="1"/>
          </p:cNvPicPr>
          <p:nvPr/>
        </p:nvPicPr>
        <p:blipFill>
          <a:blip r:embed="rId3"/>
          <a:stretch>
            <a:fillRect/>
          </a:stretch>
        </p:blipFill>
        <p:spPr>
          <a:xfrm>
            <a:off x="5813824" y="2006468"/>
            <a:ext cx="5441152" cy="4298052"/>
          </a:xfrm>
          <a:prstGeom prst="rect">
            <a:avLst/>
          </a:prstGeom>
        </p:spPr>
      </p:pic>
      <p:pic>
        <p:nvPicPr>
          <p:cNvPr id="8" name="Picture 7">
            <a:extLst>
              <a:ext uri="{FF2B5EF4-FFF2-40B4-BE49-F238E27FC236}">
                <a16:creationId xmlns:a16="http://schemas.microsoft.com/office/drawing/2014/main" id="{12ABAE2B-0DA7-4FAA-8960-468D4A29674A}"/>
              </a:ext>
            </a:extLst>
          </p:cNvPr>
          <p:cNvPicPr>
            <a:picLocks noChangeAspect="1"/>
          </p:cNvPicPr>
          <p:nvPr/>
        </p:nvPicPr>
        <p:blipFill>
          <a:blip r:embed="rId4"/>
          <a:stretch>
            <a:fillRect/>
          </a:stretch>
        </p:blipFill>
        <p:spPr>
          <a:xfrm>
            <a:off x="3867210" y="4545291"/>
            <a:ext cx="1831626" cy="1759229"/>
          </a:xfrm>
          <a:prstGeom prst="rect">
            <a:avLst/>
          </a:prstGeom>
        </p:spPr>
      </p:pic>
      <p:sp>
        <p:nvSpPr>
          <p:cNvPr id="9" name="Stačiakampis: trimatė kraštinė 13">
            <a:extLst>
              <a:ext uri="{FF2B5EF4-FFF2-40B4-BE49-F238E27FC236}">
                <a16:creationId xmlns:a16="http://schemas.microsoft.com/office/drawing/2014/main" id="{54ECBF35-8B1B-4C9F-B47A-9684C42269E1}"/>
              </a:ext>
            </a:extLst>
          </p:cNvPr>
          <p:cNvSpPr/>
          <p:nvPr/>
        </p:nvSpPr>
        <p:spPr>
          <a:xfrm>
            <a:off x="593457" y="2450347"/>
            <a:ext cx="1402249" cy="1687998"/>
          </a:xfrm>
          <a:prstGeom prst="bevel">
            <a:avLst/>
          </a:prstGeom>
          <a:solidFill>
            <a:srgbClr val="F47838"/>
          </a:solidFill>
          <a:ln>
            <a:solidFill>
              <a:srgbClr val="FFFFFF"/>
            </a:solidFill>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lt-LT" b="1" dirty="0">
                <a:solidFill>
                  <a:srgbClr val="FFFFFF"/>
                </a:solidFill>
                <a:latin typeface="Arial"/>
                <a:ea typeface="Calibri"/>
                <a:cs typeface="Calibri"/>
              </a:rPr>
              <a:t>2018 m.</a:t>
            </a:r>
          </a:p>
          <a:p>
            <a:pPr algn="ctr"/>
            <a:endParaRPr lang="lt-LT" b="1" dirty="0">
              <a:solidFill>
                <a:schemeClr val="tx1"/>
              </a:solidFill>
              <a:latin typeface="Arial"/>
              <a:ea typeface="Calibri"/>
              <a:cs typeface="Calibri"/>
            </a:endParaRPr>
          </a:p>
          <a:p>
            <a:pPr algn="ctr"/>
            <a:r>
              <a:rPr lang="lt-LT" b="1" dirty="0">
                <a:solidFill>
                  <a:srgbClr val="FFFFFF"/>
                </a:solidFill>
                <a:latin typeface="Arial"/>
                <a:ea typeface="Calibri"/>
                <a:cs typeface="Calibri"/>
              </a:rPr>
              <a:t>0,2</a:t>
            </a:r>
          </a:p>
        </p:txBody>
      </p:sp>
      <p:sp>
        <p:nvSpPr>
          <p:cNvPr id="10" name="Stačiakampis: trimatė kraštinė 13">
            <a:extLst>
              <a:ext uri="{FF2B5EF4-FFF2-40B4-BE49-F238E27FC236}">
                <a16:creationId xmlns:a16="http://schemas.microsoft.com/office/drawing/2014/main" id="{4B54990C-D103-4DBA-A4D9-BA7F6D27D0BE}"/>
              </a:ext>
            </a:extLst>
          </p:cNvPr>
          <p:cNvSpPr/>
          <p:nvPr/>
        </p:nvSpPr>
        <p:spPr>
          <a:xfrm>
            <a:off x="3191428" y="2450347"/>
            <a:ext cx="1402249" cy="1687998"/>
          </a:xfrm>
          <a:prstGeom prst="bevel">
            <a:avLst/>
          </a:prstGeom>
          <a:solidFill>
            <a:srgbClr val="F47838"/>
          </a:solidFill>
          <a:ln>
            <a:solidFill>
              <a:srgbClr val="FFFFFF"/>
            </a:solidFill>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lt-LT" b="1" dirty="0">
                <a:solidFill>
                  <a:srgbClr val="FFFFFF"/>
                </a:solidFill>
                <a:latin typeface="Arial"/>
                <a:ea typeface="Calibri"/>
                <a:cs typeface="Calibri"/>
              </a:rPr>
              <a:t>2021 m.</a:t>
            </a:r>
          </a:p>
          <a:p>
            <a:pPr algn="ctr"/>
            <a:endParaRPr lang="lt-LT" b="1" dirty="0">
              <a:solidFill>
                <a:schemeClr val="tx1"/>
              </a:solidFill>
              <a:latin typeface="Arial"/>
              <a:ea typeface="Calibri"/>
              <a:cs typeface="Calibri"/>
            </a:endParaRPr>
          </a:p>
          <a:p>
            <a:pPr algn="ctr"/>
            <a:r>
              <a:rPr lang="lt-LT" b="1" dirty="0">
                <a:solidFill>
                  <a:srgbClr val="FFFFFF"/>
                </a:solidFill>
                <a:latin typeface="Arial"/>
                <a:ea typeface="Calibri"/>
                <a:cs typeface="Calibri"/>
              </a:rPr>
              <a:t>0,3</a:t>
            </a:r>
          </a:p>
        </p:txBody>
      </p:sp>
      <p:sp>
        <p:nvSpPr>
          <p:cNvPr id="11" name="Rodyklė: į viršų 16">
            <a:extLst>
              <a:ext uri="{FF2B5EF4-FFF2-40B4-BE49-F238E27FC236}">
                <a16:creationId xmlns:a16="http://schemas.microsoft.com/office/drawing/2014/main" id="{9438F646-26B3-4B64-A5B2-B34F311C3807}"/>
              </a:ext>
            </a:extLst>
          </p:cNvPr>
          <p:cNvSpPr/>
          <p:nvPr/>
        </p:nvSpPr>
        <p:spPr>
          <a:xfrm>
            <a:off x="2380528" y="2805142"/>
            <a:ext cx="484632" cy="978408"/>
          </a:xfrm>
          <a:prstGeom prst="upArrow">
            <a:avLst/>
          </a:prstGeom>
          <a:solidFill>
            <a:srgbClr val="F4783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4" name="TextBox 13">
            <a:extLst>
              <a:ext uri="{FF2B5EF4-FFF2-40B4-BE49-F238E27FC236}">
                <a16:creationId xmlns:a16="http://schemas.microsoft.com/office/drawing/2014/main" id="{F2E0C361-2BBE-423F-AB38-71EF114104FF}"/>
              </a:ext>
            </a:extLst>
          </p:cNvPr>
          <p:cNvSpPr txBox="1"/>
          <p:nvPr/>
        </p:nvSpPr>
        <p:spPr>
          <a:xfrm>
            <a:off x="597621" y="1059182"/>
            <a:ext cx="10633335" cy="646331"/>
          </a:xfrm>
          <a:prstGeom prst="rect">
            <a:avLst/>
          </a:prstGeom>
          <a:noFill/>
        </p:spPr>
        <p:txBody>
          <a:bodyPr wrap="square" lIns="91440" tIns="45720" rIns="91440" bIns="45720" rtlCol="0" anchor="t">
            <a:spAutoFit/>
          </a:bodyPr>
          <a:lstStyle/>
          <a:p>
            <a:pPr algn="just"/>
            <a:r>
              <a:rPr lang="lt-LT" dirty="0">
                <a:latin typeface="Arial"/>
                <a:cs typeface="Arial"/>
              </a:rPr>
              <a:t>Vidutinis negyvos medienos tūris šalies mastu vertinamu laikotarpiu šiek tiek didėjo (nuo 0,35 </a:t>
            </a:r>
            <a:r>
              <a:rPr lang="lt-LT" dirty="0">
                <a:latin typeface="Arial"/>
                <a:cs typeface="Calibri"/>
              </a:rPr>
              <a:t>m</a:t>
            </a:r>
            <a:r>
              <a:rPr lang="lt-LT" baseline="30000" dirty="0">
                <a:latin typeface="Arial"/>
                <a:cs typeface="Calibri"/>
              </a:rPr>
              <a:t>3</a:t>
            </a:r>
            <a:r>
              <a:rPr lang="lt-LT" dirty="0">
                <a:latin typeface="Arial"/>
                <a:cs typeface="Arial"/>
              </a:rPr>
              <a:t>/ha 2018 m. iki 0,37 m</a:t>
            </a:r>
            <a:r>
              <a:rPr lang="lt-LT" baseline="30000" dirty="0">
                <a:latin typeface="Arial"/>
                <a:cs typeface="Arial"/>
              </a:rPr>
              <a:t>3</a:t>
            </a:r>
            <a:r>
              <a:rPr lang="lt-LT" dirty="0">
                <a:latin typeface="Arial"/>
                <a:cs typeface="Arial"/>
              </a:rPr>
              <a:t>/ha 2021 m.) ir lėmė indikatoriaus reikšmės augimą.</a:t>
            </a:r>
          </a:p>
        </p:txBody>
      </p:sp>
    </p:spTree>
    <p:extLst>
      <p:ext uri="{BB962C8B-B14F-4D97-AF65-F5344CB8AC3E}">
        <p14:creationId xmlns:p14="http://schemas.microsoft.com/office/powerpoint/2010/main" val="4080219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97781-5D33-46DF-850B-E06510EE56CC}"/>
              </a:ext>
            </a:extLst>
          </p:cNvPr>
          <p:cNvSpPr>
            <a:spLocks noGrp="1"/>
          </p:cNvSpPr>
          <p:nvPr>
            <p:ph idx="1"/>
          </p:nvPr>
        </p:nvSpPr>
        <p:spPr>
          <a:xfrm>
            <a:off x="847418" y="2062653"/>
            <a:ext cx="10522546" cy="4197437"/>
          </a:xfrm>
        </p:spPr>
        <p:txBody>
          <a:bodyPr numCol="2">
            <a:normAutofit/>
          </a:bodyPr>
          <a:lstStyle/>
          <a:p>
            <a:pPr marL="0" indent="0">
              <a:buNone/>
            </a:pPr>
            <a:r>
              <a:rPr lang="lt-LT" sz="1800" b="1" dirty="0"/>
              <a:t>Indikatorių reikšmės šalies lygiu</a:t>
            </a:r>
          </a:p>
          <a:p>
            <a:endParaRPr lang="lt-LT" sz="1800" dirty="0"/>
          </a:p>
        </p:txBody>
      </p:sp>
      <p:sp>
        <p:nvSpPr>
          <p:cNvPr id="3" name="Date Placeholder 2">
            <a:extLst>
              <a:ext uri="{FF2B5EF4-FFF2-40B4-BE49-F238E27FC236}">
                <a16:creationId xmlns:a16="http://schemas.microsoft.com/office/drawing/2014/main" id="{25DFD75E-2C37-4B98-9A96-868CB45E1230}"/>
              </a:ext>
            </a:extLst>
          </p:cNvPr>
          <p:cNvSpPr>
            <a:spLocks noGrp="1"/>
          </p:cNvSpPr>
          <p:nvPr>
            <p:ph type="dt" sz="half" idx="10"/>
          </p:nvPr>
        </p:nvSpPr>
        <p:spPr/>
        <p:txBody>
          <a:bodyPr/>
          <a:lstStyle/>
          <a:p>
            <a:r>
              <a:rPr lang="lt-LT"/>
              <a:t>2024-04-09</a:t>
            </a:r>
          </a:p>
        </p:txBody>
      </p:sp>
      <p:sp>
        <p:nvSpPr>
          <p:cNvPr id="4" name="Slide Number Placeholder 3">
            <a:extLst>
              <a:ext uri="{FF2B5EF4-FFF2-40B4-BE49-F238E27FC236}">
                <a16:creationId xmlns:a16="http://schemas.microsoft.com/office/drawing/2014/main" id="{99101D63-F7A2-41FD-87DB-3113F83A497E}"/>
              </a:ext>
            </a:extLst>
          </p:cNvPr>
          <p:cNvSpPr>
            <a:spLocks noGrp="1"/>
          </p:cNvSpPr>
          <p:nvPr>
            <p:ph type="sldNum" sz="quarter" idx="12"/>
          </p:nvPr>
        </p:nvSpPr>
        <p:spPr/>
        <p:txBody>
          <a:bodyPr/>
          <a:lstStyle/>
          <a:p>
            <a:fld id="{3371771D-F660-431A-8233-71E7CC6AA6B3}" type="slidenum">
              <a:rPr lang="lt-LT" dirty="0" smtClean="0"/>
              <a:t>26</a:t>
            </a:fld>
            <a:endParaRPr lang="lt-LT"/>
          </a:p>
        </p:txBody>
      </p:sp>
      <p:sp>
        <p:nvSpPr>
          <p:cNvPr id="5" name="Footer Placeholder 4">
            <a:extLst>
              <a:ext uri="{FF2B5EF4-FFF2-40B4-BE49-F238E27FC236}">
                <a16:creationId xmlns:a16="http://schemas.microsoft.com/office/drawing/2014/main" id="{535DA1F4-448F-428F-8B85-921981229348}"/>
              </a:ext>
            </a:extLst>
          </p:cNvPr>
          <p:cNvSpPr>
            <a:spLocks noGrp="1"/>
          </p:cNvSpPr>
          <p:nvPr>
            <p:ph type="ftr" sz="quarter" idx="3"/>
          </p:nvPr>
        </p:nvSpPr>
        <p:spPr/>
        <p:txBody>
          <a:bodyPr/>
          <a:lstStyle/>
          <a:p>
            <a:r>
              <a:rPr lang="lt-LT"/>
              <a:t>Lietuvos ekosistemos ir jų būklė – eksperimentinė statistika</a:t>
            </a:r>
          </a:p>
        </p:txBody>
      </p:sp>
      <p:sp>
        <p:nvSpPr>
          <p:cNvPr id="6" name="Title 5">
            <a:extLst>
              <a:ext uri="{FF2B5EF4-FFF2-40B4-BE49-F238E27FC236}">
                <a16:creationId xmlns:a16="http://schemas.microsoft.com/office/drawing/2014/main" id="{06E10A3F-FAD6-4260-B92B-515F4ADF8A05}"/>
              </a:ext>
            </a:extLst>
          </p:cNvPr>
          <p:cNvSpPr>
            <a:spLocks noGrp="1"/>
          </p:cNvSpPr>
          <p:nvPr>
            <p:ph type="title"/>
          </p:nvPr>
        </p:nvSpPr>
        <p:spPr>
          <a:xfrm>
            <a:off x="838200" y="660827"/>
            <a:ext cx="10515600" cy="659213"/>
          </a:xfrm>
        </p:spPr>
        <p:txBody>
          <a:bodyPr/>
          <a:lstStyle/>
          <a:p>
            <a:pPr algn="ctr"/>
            <a:r>
              <a:rPr lang="lt-LT">
                <a:latin typeface="Arial"/>
                <a:cs typeface="Arial"/>
              </a:rPr>
              <a:t>Medžių dangos tankis </a:t>
            </a:r>
            <a:endParaRPr lang="lt-LT"/>
          </a:p>
        </p:txBody>
      </p:sp>
      <p:pic>
        <p:nvPicPr>
          <p:cNvPr id="7" name="Picture 6">
            <a:extLst>
              <a:ext uri="{FF2B5EF4-FFF2-40B4-BE49-F238E27FC236}">
                <a16:creationId xmlns:a16="http://schemas.microsoft.com/office/drawing/2014/main" id="{13A64ABD-1A2B-43BA-B5A0-D482FD73007E}"/>
              </a:ext>
            </a:extLst>
          </p:cNvPr>
          <p:cNvPicPr>
            <a:picLocks noChangeAspect="1"/>
          </p:cNvPicPr>
          <p:nvPr/>
        </p:nvPicPr>
        <p:blipFill>
          <a:blip r:embed="rId3"/>
          <a:stretch>
            <a:fillRect/>
          </a:stretch>
        </p:blipFill>
        <p:spPr>
          <a:xfrm>
            <a:off x="5950069" y="2279544"/>
            <a:ext cx="5394513" cy="3917629"/>
          </a:xfrm>
          <a:prstGeom prst="rect">
            <a:avLst/>
          </a:prstGeom>
        </p:spPr>
      </p:pic>
      <p:pic>
        <p:nvPicPr>
          <p:cNvPr id="8" name="Picture 7">
            <a:extLst>
              <a:ext uri="{FF2B5EF4-FFF2-40B4-BE49-F238E27FC236}">
                <a16:creationId xmlns:a16="http://schemas.microsoft.com/office/drawing/2014/main" id="{F6BACAAA-E3D9-40B3-9D9E-E78A5F66F340}"/>
              </a:ext>
            </a:extLst>
          </p:cNvPr>
          <p:cNvPicPr>
            <a:picLocks noChangeAspect="1"/>
          </p:cNvPicPr>
          <p:nvPr/>
        </p:nvPicPr>
        <p:blipFill>
          <a:blip r:embed="rId4"/>
          <a:stretch>
            <a:fillRect/>
          </a:stretch>
        </p:blipFill>
        <p:spPr>
          <a:xfrm>
            <a:off x="4098104" y="4524590"/>
            <a:ext cx="1693844" cy="1672583"/>
          </a:xfrm>
          <a:prstGeom prst="rect">
            <a:avLst/>
          </a:prstGeom>
        </p:spPr>
      </p:pic>
      <p:sp>
        <p:nvSpPr>
          <p:cNvPr id="9" name="Stačiakampis: trimatė kraštinė 13">
            <a:extLst>
              <a:ext uri="{FF2B5EF4-FFF2-40B4-BE49-F238E27FC236}">
                <a16:creationId xmlns:a16="http://schemas.microsoft.com/office/drawing/2014/main" id="{3264167F-7741-4793-BBDF-F4501ECD53B2}"/>
              </a:ext>
            </a:extLst>
          </p:cNvPr>
          <p:cNvSpPr/>
          <p:nvPr/>
        </p:nvSpPr>
        <p:spPr>
          <a:xfrm>
            <a:off x="999305" y="2633236"/>
            <a:ext cx="1402249" cy="1687998"/>
          </a:xfrm>
          <a:prstGeom prst="bevel">
            <a:avLst/>
          </a:prstGeom>
          <a:solidFill>
            <a:srgbClr val="24BDC3"/>
          </a:solidFill>
          <a:ln>
            <a:solidFill>
              <a:srgbClr val="FFFFFF"/>
            </a:solidFill>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lt-LT" b="1" dirty="0">
                <a:solidFill>
                  <a:srgbClr val="FFFFFF"/>
                </a:solidFill>
                <a:latin typeface="Arial"/>
                <a:ea typeface="Calibri"/>
                <a:cs typeface="Calibri"/>
              </a:rPr>
              <a:t>2018 m.</a:t>
            </a:r>
          </a:p>
          <a:p>
            <a:pPr algn="ctr"/>
            <a:endParaRPr lang="lt-LT" b="1" dirty="0">
              <a:solidFill>
                <a:schemeClr val="tx1"/>
              </a:solidFill>
              <a:latin typeface="Arial"/>
              <a:ea typeface="Calibri"/>
              <a:cs typeface="Calibri"/>
            </a:endParaRPr>
          </a:p>
          <a:p>
            <a:pPr algn="ctr"/>
            <a:r>
              <a:rPr lang="lt-LT" b="1" dirty="0">
                <a:solidFill>
                  <a:srgbClr val="FFFFFF"/>
                </a:solidFill>
                <a:latin typeface="Arial"/>
                <a:ea typeface="Calibri"/>
                <a:cs typeface="Calibri"/>
              </a:rPr>
              <a:t>0,5</a:t>
            </a:r>
          </a:p>
        </p:txBody>
      </p:sp>
      <p:sp>
        <p:nvSpPr>
          <p:cNvPr id="10" name="Stačiakampis: trimatė kraštinė 13">
            <a:extLst>
              <a:ext uri="{FF2B5EF4-FFF2-40B4-BE49-F238E27FC236}">
                <a16:creationId xmlns:a16="http://schemas.microsoft.com/office/drawing/2014/main" id="{936A0C09-84A8-4DEA-8616-B9E9FC9BC0F5}"/>
              </a:ext>
            </a:extLst>
          </p:cNvPr>
          <p:cNvSpPr/>
          <p:nvPr/>
        </p:nvSpPr>
        <p:spPr>
          <a:xfrm>
            <a:off x="3408551" y="2633236"/>
            <a:ext cx="1402249" cy="1687998"/>
          </a:xfrm>
          <a:prstGeom prst="bevel">
            <a:avLst/>
          </a:prstGeom>
          <a:solidFill>
            <a:srgbClr val="24BDC3"/>
          </a:solidFill>
          <a:ln>
            <a:solidFill>
              <a:srgbClr val="FFFFFF"/>
            </a:solidFill>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lt-LT" b="1" dirty="0">
                <a:solidFill>
                  <a:srgbClr val="FFFFFF"/>
                </a:solidFill>
                <a:latin typeface="Arial"/>
                <a:ea typeface="Calibri"/>
                <a:cs typeface="Calibri"/>
              </a:rPr>
              <a:t>2021 m.</a:t>
            </a:r>
          </a:p>
          <a:p>
            <a:pPr algn="ctr"/>
            <a:endParaRPr lang="lt-LT" b="1" dirty="0">
              <a:solidFill>
                <a:schemeClr val="tx1"/>
              </a:solidFill>
              <a:latin typeface="Arial"/>
              <a:ea typeface="Calibri"/>
              <a:cs typeface="Calibri"/>
            </a:endParaRPr>
          </a:p>
          <a:p>
            <a:pPr algn="ctr"/>
            <a:r>
              <a:rPr lang="lt-LT" b="1" dirty="0">
                <a:solidFill>
                  <a:srgbClr val="FFFFFF"/>
                </a:solidFill>
                <a:latin typeface="Arial"/>
                <a:ea typeface="Calibri"/>
                <a:cs typeface="Calibri"/>
              </a:rPr>
              <a:t>0,4</a:t>
            </a:r>
          </a:p>
        </p:txBody>
      </p:sp>
      <p:sp>
        <p:nvSpPr>
          <p:cNvPr id="11" name="Rodyklė: žemyn 16">
            <a:extLst>
              <a:ext uri="{FF2B5EF4-FFF2-40B4-BE49-F238E27FC236}">
                <a16:creationId xmlns:a16="http://schemas.microsoft.com/office/drawing/2014/main" id="{86236D66-1355-4231-B6DB-3E32BCAD736F}"/>
              </a:ext>
            </a:extLst>
          </p:cNvPr>
          <p:cNvSpPr/>
          <p:nvPr/>
        </p:nvSpPr>
        <p:spPr>
          <a:xfrm>
            <a:off x="2647093" y="3106014"/>
            <a:ext cx="484632" cy="978408"/>
          </a:xfrm>
          <a:prstGeom prst="downArrow">
            <a:avLst/>
          </a:prstGeom>
          <a:solidFill>
            <a:srgbClr val="24BDC3"/>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3" name="TextBox 12">
            <a:extLst>
              <a:ext uri="{FF2B5EF4-FFF2-40B4-BE49-F238E27FC236}">
                <a16:creationId xmlns:a16="http://schemas.microsoft.com/office/drawing/2014/main" id="{B10CBBCD-75F2-4716-AB95-2074A8071B4E}"/>
              </a:ext>
            </a:extLst>
          </p:cNvPr>
          <p:cNvSpPr txBox="1"/>
          <p:nvPr/>
        </p:nvSpPr>
        <p:spPr>
          <a:xfrm>
            <a:off x="831246" y="1330618"/>
            <a:ext cx="10521345" cy="646331"/>
          </a:xfrm>
          <a:prstGeom prst="rect">
            <a:avLst/>
          </a:prstGeom>
          <a:noFill/>
        </p:spPr>
        <p:txBody>
          <a:bodyPr wrap="square" lIns="91440" tIns="45720" rIns="91440" bIns="45720" rtlCol="0" anchor="t">
            <a:spAutoFit/>
          </a:bodyPr>
          <a:lstStyle/>
          <a:p>
            <a:pPr algn="just"/>
            <a:r>
              <a:rPr lang="lt-LT">
                <a:latin typeface="Arial"/>
                <a:cs typeface="Arial"/>
              </a:rPr>
              <a:t>Vidutinis medžių dangos tankis šalies mastu sumažėjo (nuo 77,8 proc. 2018 m. iki  76 proc. 2021 m.), tai nulėmė ir būklės suprastėjimą vertinant pagal šį rodiklį.</a:t>
            </a:r>
          </a:p>
        </p:txBody>
      </p:sp>
    </p:spTree>
    <p:extLst>
      <p:ext uri="{BB962C8B-B14F-4D97-AF65-F5344CB8AC3E}">
        <p14:creationId xmlns:p14="http://schemas.microsoft.com/office/powerpoint/2010/main" val="3094156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A2F14B-791A-47F8-83CB-B066E53221A5}"/>
              </a:ext>
            </a:extLst>
          </p:cNvPr>
          <p:cNvSpPr>
            <a:spLocks noGrp="1"/>
          </p:cNvSpPr>
          <p:nvPr>
            <p:ph idx="1"/>
          </p:nvPr>
        </p:nvSpPr>
        <p:spPr>
          <a:xfrm>
            <a:off x="373379" y="2047479"/>
            <a:ext cx="11733689" cy="4410237"/>
          </a:xfrm>
        </p:spPr>
        <p:txBody>
          <a:bodyPr numCol="2">
            <a:normAutofit/>
          </a:bodyPr>
          <a:lstStyle/>
          <a:p>
            <a:pPr marL="0" indent="0">
              <a:buNone/>
            </a:pPr>
            <a:endParaRPr lang="lt-LT" sz="1800" b="1" dirty="0"/>
          </a:p>
          <a:p>
            <a:pPr marL="0" indent="0">
              <a:buNone/>
            </a:pPr>
            <a:r>
              <a:rPr lang="lt-LT" sz="1800" b="1" dirty="0"/>
              <a:t>Indikatorių reikšmės šalies lygiu</a:t>
            </a:r>
          </a:p>
          <a:p>
            <a:pPr marL="0" indent="0">
              <a:buNone/>
            </a:pPr>
            <a:endParaRPr lang="lt-LT" sz="1800" dirty="0"/>
          </a:p>
        </p:txBody>
      </p:sp>
      <p:sp>
        <p:nvSpPr>
          <p:cNvPr id="3" name="Date Placeholder 2">
            <a:extLst>
              <a:ext uri="{FF2B5EF4-FFF2-40B4-BE49-F238E27FC236}">
                <a16:creationId xmlns:a16="http://schemas.microsoft.com/office/drawing/2014/main" id="{369AE324-BA70-4036-BE0B-A2EB04019FE8}"/>
              </a:ext>
            </a:extLst>
          </p:cNvPr>
          <p:cNvSpPr>
            <a:spLocks noGrp="1"/>
          </p:cNvSpPr>
          <p:nvPr>
            <p:ph type="dt" sz="half" idx="10"/>
          </p:nvPr>
        </p:nvSpPr>
        <p:spPr/>
        <p:txBody>
          <a:bodyPr/>
          <a:lstStyle/>
          <a:p>
            <a:r>
              <a:rPr lang="lt-LT"/>
              <a:t>2024-04-09</a:t>
            </a:r>
          </a:p>
        </p:txBody>
      </p:sp>
      <p:sp>
        <p:nvSpPr>
          <p:cNvPr id="4" name="Slide Number Placeholder 3">
            <a:extLst>
              <a:ext uri="{FF2B5EF4-FFF2-40B4-BE49-F238E27FC236}">
                <a16:creationId xmlns:a16="http://schemas.microsoft.com/office/drawing/2014/main" id="{2374A13E-8F06-4D0B-B498-FC2025FFA61E}"/>
              </a:ext>
            </a:extLst>
          </p:cNvPr>
          <p:cNvSpPr>
            <a:spLocks noGrp="1"/>
          </p:cNvSpPr>
          <p:nvPr>
            <p:ph type="sldNum" sz="quarter" idx="12"/>
          </p:nvPr>
        </p:nvSpPr>
        <p:spPr/>
        <p:txBody>
          <a:bodyPr/>
          <a:lstStyle/>
          <a:p>
            <a:fld id="{3371771D-F660-431A-8233-71E7CC6AA6B3}" type="slidenum">
              <a:rPr lang="lt-LT" dirty="0" smtClean="0"/>
              <a:t>27</a:t>
            </a:fld>
            <a:endParaRPr lang="lt-LT"/>
          </a:p>
        </p:txBody>
      </p:sp>
      <p:sp>
        <p:nvSpPr>
          <p:cNvPr id="5" name="Footer Placeholder 4">
            <a:extLst>
              <a:ext uri="{FF2B5EF4-FFF2-40B4-BE49-F238E27FC236}">
                <a16:creationId xmlns:a16="http://schemas.microsoft.com/office/drawing/2014/main" id="{FCBC2230-1548-4838-865C-C32ED98739AF}"/>
              </a:ext>
            </a:extLst>
          </p:cNvPr>
          <p:cNvSpPr>
            <a:spLocks noGrp="1"/>
          </p:cNvSpPr>
          <p:nvPr>
            <p:ph type="ftr" sz="quarter" idx="3"/>
          </p:nvPr>
        </p:nvSpPr>
        <p:spPr/>
        <p:txBody>
          <a:bodyPr/>
          <a:lstStyle/>
          <a:p>
            <a:r>
              <a:rPr lang="lt-LT"/>
              <a:t>Lietuvos ekosistemos ir jų būklė – eksperimentinė statistika</a:t>
            </a:r>
          </a:p>
        </p:txBody>
      </p:sp>
      <p:sp>
        <p:nvSpPr>
          <p:cNvPr id="6" name="Title 5">
            <a:extLst>
              <a:ext uri="{FF2B5EF4-FFF2-40B4-BE49-F238E27FC236}">
                <a16:creationId xmlns:a16="http://schemas.microsoft.com/office/drawing/2014/main" id="{6037C71E-5321-4719-BCF2-A1B7250C55C6}"/>
              </a:ext>
            </a:extLst>
          </p:cNvPr>
          <p:cNvSpPr>
            <a:spLocks noGrp="1"/>
          </p:cNvSpPr>
          <p:nvPr>
            <p:ph type="title"/>
          </p:nvPr>
        </p:nvSpPr>
        <p:spPr>
          <a:xfrm>
            <a:off x="854364" y="362021"/>
            <a:ext cx="10515600" cy="776086"/>
          </a:xfrm>
        </p:spPr>
        <p:txBody>
          <a:bodyPr>
            <a:normAutofit fontScale="90000"/>
          </a:bodyPr>
          <a:lstStyle/>
          <a:p>
            <a:pPr algn="ctr"/>
            <a:r>
              <a:rPr lang="lt-LT">
                <a:latin typeface="Arial"/>
                <a:cs typeface="Arial"/>
              </a:rPr>
              <a:t>Dirbtinės nelaidžios dangos plotas, esantis pakrančių zonose, kuriose yra pakrančių paplūdimių, kopų ir šlapynių tipų ekosistemų</a:t>
            </a:r>
          </a:p>
        </p:txBody>
      </p:sp>
      <p:pic>
        <p:nvPicPr>
          <p:cNvPr id="9" name="Picture 8">
            <a:extLst>
              <a:ext uri="{FF2B5EF4-FFF2-40B4-BE49-F238E27FC236}">
                <a16:creationId xmlns:a16="http://schemas.microsoft.com/office/drawing/2014/main" id="{83A14ABE-B499-47D4-A432-6E42BB99AC63}"/>
              </a:ext>
            </a:extLst>
          </p:cNvPr>
          <p:cNvPicPr>
            <a:picLocks noChangeAspect="1"/>
          </p:cNvPicPr>
          <p:nvPr/>
        </p:nvPicPr>
        <p:blipFill>
          <a:blip r:embed="rId3"/>
          <a:stretch>
            <a:fillRect/>
          </a:stretch>
        </p:blipFill>
        <p:spPr>
          <a:xfrm>
            <a:off x="4471896" y="4515819"/>
            <a:ext cx="1927723" cy="1941897"/>
          </a:xfrm>
          <a:prstGeom prst="rect">
            <a:avLst/>
          </a:prstGeom>
        </p:spPr>
      </p:pic>
      <p:pic>
        <p:nvPicPr>
          <p:cNvPr id="10" name="Picture 9">
            <a:extLst>
              <a:ext uri="{FF2B5EF4-FFF2-40B4-BE49-F238E27FC236}">
                <a16:creationId xmlns:a16="http://schemas.microsoft.com/office/drawing/2014/main" id="{9371FE1E-50F4-4D0A-A72C-34FA74968A36}"/>
              </a:ext>
            </a:extLst>
          </p:cNvPr>
          <p:cNvPicPr>
            <a:picLocks noChangeAspect="1"/>
          </p:cNvPicPr>
          <p:nvPr/>
        </p:nvPicPr>
        <p:blipFill>
          <a:blip r:embed="rId4"/>
          <a:stretch>
            <a:fillRect/>
          </a:stretch>
        </p:blipFill>
        <p:spPr>
          <a:xfrm>
            <a:off x="6547035" y="2018266"/>
            <a:ext cx="5560034" cy="4414475"/>
          </a:xfrm>
          <a:prstGeom prst="rect">
            <a:avLst/>
          </a:prstGeom>
        </p:spPr>
      </p:pic>
      <p:sp>
        <p:nvSpPr>
          <p:cNvPr id="11" name="Stačiakampis: trimatė kraštinė 13">
            <a:extLst>
              <a:ext uri="{FF2B5EF4-FFF2-40B4-BE49-F238E27FC236}">
                <a16:creationId xmlns:a16="http://schemas.microsoft.com/office/drawing/2014/main" id="{DC76FA17-09C6-45CB-9B58-C765BD2ECBAB}"/>
              </a:ext>
            </a:extLst>
          </p:cNvPr>
          <p:cNvSpPr/>
          <p:nvPr/>
        </p:nvSpPr>
        <p:spPr>
          <a:xfrm>
            <a:off x="430059" y="3140167"/>
            <a:ext cx="1402249" cy="1687998"/>
          </a:xfrm>
          <a:prstGeom prst="bevel">
            <a:avLst/>
          </a:prstGeom>
          <a:solidFill>
            <a:srgbClr val="5C5DA9"/>
          </a:solidFill>
          <a:ln>
            <a:solidFill>
              <a:srgbClr val="FFFFFF"/>
            </a:solidFill>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lt-LT" b="1" dirty="0">
                <a:solidFill>
                  <a:srgbClr val="FFFFFF"/>
                </a:solidFill>
                <a:latin typeface="Arial"/>
                <a:ea typeface="Calibri"/>
                <a:cs typeface="Calibri"/>
              </a:rPr>
              <a:t>2018 m.</a:t>
            </a:r>
          </a:p>
          <a:p>
            <a:pPr algn="ctr"/>
            <a:endParaRPr lang="lt-LT" b="1" dirty="0">
              <a:solidFill>
                <a:schemeClr val="tx1"/>
              </a:solidFill>
              <a:latin typeface="Arial"/>
              <a:ea typeface="Calibri"/>
              <a:cs typeface="Calibri"/>
            </a:endParaRPr>
          </a:p>
          <a:p>
            <a:pPr algn="ctr"/>
            <a:r>
              <a:rPr lang="lt-LT" b="1" dirty="0">
                <a:solidFill>
                  <a:srgbClr val="FFFFFF"/>
                </a:solidFill>
                <a:latin typeface="Arial"/>
                <a:ea typeface="Calibri"/>
                <a:cs typeface="Calibri"/>
              </a:rPr>
              <a:t>1</a:t>
            </a:r>
          </a:p>
        </p:txBody>
      </p:sp>
      <p:sp>
        <p:nvSpPr>
          <p:cNvPr id="12" name="Stačiakampis: trimatė kraštinė 13">
            <a:extLst>
              <a:ext uri="{FF2B5EF4-FFF2-40B4-BE49-F238E27FC236}">
                <a16:creationId xmlns:a16="http://schemas.microsoft.com/office/drawing/2014/main" id="{EF145284-2157-4FCD-BCCD-724BF862A52B}"/>
              </a:ext>
            </a:extLst>
          </p:cNvPr>
          <p:cNvSpPr/>
          <p:nvPr/>
        </p:nvSpPr>
        <p:spPr>
          <a:xfrm>
            <a:off x="2803388" y="3122523"/>
            <a:ext cx="1402249" cy="1687998"/>
          </a:xfrm>
          <a:prstGeom prst="bevel">
            <a:avLst/>
          </a:prstGeom>
          <a:solidFill>
            <a:srgbClr val="5C5DA9"/>
          </a:solidFill>
          <a:ln>
            <a:solidFill>
              <a:srgbClr val="FFFFFF"/>
            </a:solidFill>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lt-LT" b="1" dirty="0">
                <a:solidFill>
                  <a:srgbClr val="FFFFFF"/>
                </a:solidFill>
                <a:latin typeface="Arial"/>
                <a:ea typeface="Calibri"/>
                <a:cs typeface="Calibri"/>
              </a:rPr>
              <a:t>2021 m.</a:t>
            </a:r>
          </a:p>
          <a:p>
            <a:pPr algn="ctr"/>
            <a:endParaRPr lang="lt-LT" b="1" dirty="0">
              <a:solidFill>
                <a:schemeClr val="tx1"/>
              </a:solidFill>
              <a:latin typeface="Arial"/>
              <a:ea typeface="Calibri"/>
              <a:cs typeface="Calibri"/>
            </a:endParaRPr>
          </a:p>
          <a:p>
            <a:pPr algn="ctr"/>
            <a:r>
              <a:rPr lang="lt-LT" b="1" dirty="0">
                <a:solidFill>
                  <a:srgbClr val="FFFFFF"/>
                </a:solidFill>
                <a:latin typeface="Arial"/>
                <a:ea typeface="Calibri"/>
                <a:cs typeface="Calibri"/>
              </a:rPr>
              <a:t>1</a:t>
            </a:r>
          </a:p>
        </p:txBody>
      </p:sp>
      <p:sp>
        <p:nvSpPr>
          <p:cNvPr id="13" name="Lygu 17">
            <a:extLst>
              <a:ext uri="{FF2B5EF4-FFF2-40B4-BE49-F238E27FC236}">
                <a16:creationId xmlns:a16="http://schemas.microsoft.com/office/drawing/2014/main" id="{2A444FC4-FF27-4C44-A64B-12C8524ACBFF}"/>
              </a:ext>
            </a:extLst>
          </p:cNvPr>
          <p:cNvSpPr/>
          <p:nvPr/>
        </p:nvSpPr>
        <p:spPr>
          <a:xfrm>
            <a:off x="1888988" y="3429000"/>
            <a:ext cx="914400" cy="914400"/>
          </a:xfrm>
          <a:prstGeom prst="mathEqual">
            <a:avLst/>
          </a:prstGeom>
          <a:solidFill>
            <a:srgbClr val="5C5DA9"/>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8" name="TextBox 7">
            <a:extLst>
              <a:ext uri="{FF2B5EF4-FFF2-40B4-BE49-F238E27FC236}">
                <a16:creationId xmlns:a16="http://schemas.microsoft.com/office/drawing/2014/main" id="{62FDAB7B-25F5-44E2-AA1E-E17A9494D33C}"/>
              </a:ext>
            </a:extLst>
          </p:cNvPr>
          <p:cNvSpPr txBox="1"/>
          <p:nvPr/>
        </p:nvSpPr>
        <p:spPr>
          <a:xfrm>
            <a:off x="498209" y="1243102"/>
            <a:ext cx="11221005" cy="646331"/>
          </a:xfrm>
          <a:prstGeom prst="rect">
            <a:avLst/>
          </a:prstGeom>
          <a:noFill/>
        </p:spPr>
        <p:txBody>
          <a:bodyPr wrap="square" rtlCol="0">
            <a:spAutoFit/>
          </a:bodyPr>
          <a:lstStyle/>
          <a:p>
            <a:r>
              <a:rPr lang="lt-LT" dirty="0">
                <a:latin typeface="Arial" panose="020B0604020202020204" pitchFamily="34" charset="0"/>
                <a:cs typeface="Arial" panose="020B0604020202020204" pitchFamily="34" charset="0"/>
              </a:rPr>
              <a:t>Dirbtinių nelaidžių dangų plotas, esantis pakrančių zonose šiek tiek didėjo (nuo 0,26 proc. 2018 m. iki 0,37 proc. 2021 m.), tačiau tai neturėjo įtakos bendrai būklei vertinant dirbtinės dangos paplitimą pakrantėse. </a:t>
            </a:r>
          </a:p>
        </p:txBody>
      </p:sp>
    </p:spTree>
    <p:extLst>
      <p:ext uri="{BB962C8B-B14F-4D97-AF65-F5344CB8AC3E}">
        <p14:creationId xmlns:p14="http://schemas.microsoft.com/office/powerpoint/2010/main" val="403129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9CF92F7-A6F8-41C5-9406-FB764CE292FF}"/>
              </a:ext>
            </a:extLst>
          </p:cNvPr>
          <p:cNvSpPr>
            <a:spLocks noGrp="1"/>
          </p:cNvSpPr>
          <p:nvPr>
            <p:ph type="dt" sz="half" idx="10"/>
          </p:nvPr>
        </p:nvSpPr>
        <p:spPr/>
        <p:txBody>
          <a:bodyPr/>
          <a:lstStyle/>
          <a:p>
            <a:r>
              <a:rPr lang="lt-LT"/>
              <a:t>2024-04-09</a:t>
            </a:r>
          </a:p>
        </p:txBody>
      </p:sp>
      <p:sp>
        <p:nvSpPr>
          <p:cNvPr id="4" name="Slide Number Placeholder 3">
            <a:extLst>
              <a:ext uri="{FF2B5EF4-FFF2-40B4-BE49-F238E27FC236}">
                <a16:creationId xmlns:a16="http://schemas.microsoft.com/office/drawing/2014/main" id="{880F09D1-C870-49A7-8CA0-E137B9655410}"/>
              </a:ext>
            </a:extLst>
          </p:cNvPr>
          <p:cNvSpPr>
            <a:spLocks noGrp="1"/>
          </p:cNvSpPr>
          <p:nvPr>
            <p:ph type="sldNum" sz="quarter" idx="12"/>
          </p:nvPr>
        </p:nvSpPr>
        <p:spPr/>
        <p:txBody>
          <a:bodyPr/>
          <a:lstStyle/>
          <a:p>
            <a:fld id="{3371771D-F660-431A-8233-71E7CC6AA6B3}" type="slidenum">
              <a:rPr lang="lt-LT" dirty="0" smtClean="0"/>
              <a:t>28</a:t>
            </a:fld>
            <a:endParaRPr lang="lt-LT"/>
          </a:p>
        </p:txBody>
      </p:sp>
      <p:sp>
        <p:nvSpPr>
          <p:cNvPr id="5" name="Footer Placeholder 4">
            <a:extLst>
              <a:ext uri="{FF2B5EF4-FFF2-40B4-BE49-F238E27FC236}">
                <a16:creationId xmlns:a16="http://schemas.microsoft.com/office/drawing/2014/main" id="{C88A012A-8FAE-465E-B979-EC7719B36817}"/>
              </a:ext>
            </a:extLst>
          </p:cNvPr>
          <p:cNvSpPr>
            <a:spLocks noGrp="1"/>
          </p:cNvSpPr>
          <p:nvPr>
            <p:ph type="ftr" sz="quarter" idx="3"/>
          </p:nvPr>
        </p:nvSpPr>
        <p:spPr/>
        <p:txBody>
          <a:bodyPr/>
          <a:lstStyle/>
          <a:p>
            <a:r>
              <a:rPr lang="lt-LT"/>
              <a:t>Lietuvos ekosistemos ir jų būklė – eksperimentinė statistika</a:t>
            </a:r>
          </a:p>
        </p:txBody>
      </p:sp>
      <p:sp>
        <p:nvSpPr>
          <p:cNvPr id="6" name="Title 5">
            <a:extLst>
              <a:ext uri="{FF2B5EF4-FFF2-40B4-BE49-F238E27FC236}">
                <a16:creationId xmlns:a16="http://schemas.microsoft.com/office/drawing/2014/main" id="{FE7C3F9D-21C3-4E64-99F8-3A2221FCD209}"/>
              </a:ext>
            </a:extLst>
          </p:cNvPr>
          <p:cNvSpPr>
            <a:spLocks noGrp="1"/>
          </p:cNvSpPr>
          <p:nvPr>
            <p:ph type="title"/>
          </p:nvPr>
        </p:nvSpPr>
        <p:spPr>
          <a:xfrm>
            <a:off x="838200" y="413345"/>
            <a:ext cx="10515600" cy="537469"/>
          </a:xfrm>
        </p:spPr>
        <p:txBody>
          <a:bodyPr/>
          <a:lstStyle/>
          <a:p>
            <a:pPr algn="ctr"/>
            <a:r>
              <a:rPr lang="lt-LT"/>
              <a:t>Dirvožemio organinės anglies sankaupos</a:t>
            </a:r>
          </a:p>
        </p:txBody>
      </p:sp>
      <p:graphicFrame>
        <p:nvGraphicFramePr>
          <p:cNvPr id="9" name="Chart 8">
            <a:extLst>
              <a:ext uri="{FF2B5EF4-FFF2-40B4-BE49-F238E27FC236}">
                <a16:creationId xmlns:a16="http://schemas.microsoft.com/office/drawing/2014/main" id="{52AE00AD-AE52-482F-BF73-B745C0E5A979}"/>
              </a:ext>
            </a:extLst>
          </p:cNvPr>
          <p:cNvGraphicFramePr>
            <a:graphicFrameLocks/>
          </p:cNvGraphicFramePr>
          <p:nvPr>
            <p:extLst>
              <p:ext uri="{D42A27DB-BD31-4B8C-83A1-F6EECF244321}">
                <p14:modId xmlns:p14="http://schemas.microsoft.com/office/powerpoint/2010/main" val="690348241"/>
              </p:ext>
            </p:extLst>
          </p:nvPr>
        </p:nvGraphicFramePr>
        <p:xfrm>
          <a:off x="937259" y="2390635"/>
          <a:ext cx="9532619" cy="378528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97E5E708-93B4-4E63-B1B5-6A95DBD3B5BE}"/>
              </a:ext>
            </a:extLst>
          </p:cNvPr>
          <p:cNvSpPr txBox="1"/>
          <p:nvPr/>
        </p:nvSpPr>
        <p:spPr>
          <a:xfrm>
            <a:off x="937259" y="1121044"/>
            <a:ext cx="10208079" cy="923330"/>
          </a:xfrm>
          <a:prstGeom prst="rect">
            <a:avLst/>
          </a:prstGeom>
          <a:noFill/>
        </p:spPr>
        <p:txBody>
          <a:bodyPr wrap="square" lIns="91440" tIns="45720" rIns="91440" bIns="45720" rtlCol="0" anchor="t">
            <a:spAutoFit/>
          </a:bodyPr>
          <a:lstStyle/>
          <a:p>
            <a:pPr algn="just"/>
            <a:r>
              <a:rPr lang="lt-LT" dirty="0">
                <a:latin typeface="Arial" panose="020B0604020202020204" pitchFamily="34" charset="0"/>
                <a:cs typeface="Arial" panose="020B0604020202020204" pitchFamily="34" charset="0"/>
              </a:rPr>
              <a:t>Anglies akumuliavimas dirvožemyje teigiamai veikia dirvožemio ir visos ekosistemos kokybę, švelnina klimato kaitos dėl šiltnamio efektą sukeliančių dujų pasekmes. Miškai geriau kaupia DOC  nei pievos ir pasėliai.</a:t>
            </a:r>
            <a:endParaRPr lang="lt-LT" dirty="0"/>
          </a:p>
        </p:txBody>
      </p:sp>
    </p:spTree>
    <p:extLst>
      <p:ext uri="{BB962C8B-B14F-4D97-AF65-F5344CB8AC3E}">
        <p14:creationId xmlns:p14="http://schemas.microsoft.com/office/powerpoint/2010/main" val="2790823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DE3A37-4A6A-4113-8F05-2988C637106E}"/>
              </a:ext>
            </a:extLst>
          </p:cNvPr>
          <p:cNvSpPr>
            <a:spLocks noGrp="1"/>
          </p:cNvSpPr>
          <p:nvPr>
            <p:ph idx="1"/>
          </p:nvPr>
        </p:nvSpPr>
        <p:spPr/>
        <p:txBody>
          <a:bodyPr>
            <a:normAutofit/>
          </a:bodyPr>
          <a:lstStyle/>
          <a:p>
            <a:pPr marL="0" indent="0">
              <a:buNone/>
            </a:pPr>
            <a:r>
              <a:rPr lang="lt-LT" sz="1800" dirty="0">
                <a:solidFill>
                  <a:srgbClr val="333333"/>
                </a:solidFill>
              </a:rPr>
              <a:t>Daugiau:</a:t>
            </a:r>
          </a:p>
          <a:p>
            <a:r>
              <a:rPr lang="lt-LT" sz="1800" dirty="0">
                <a:solidFill>
                  <a:schemeClr val="bg1"/>
                </a:solidFill>
                <a:hlinkClick r:id="rId3">
                  <a:extLst>
                    <a:ext uri="{A12FA001-AC4F-418D-AE19-62706E023703}">
                      <ahyp:hlinkClr xmlns:ahyp="http://schemas.microsoft.com/office/drawing/2018/hyperlinkcolor" val="tx"/>
                    </a:ext>
                  </a:extLst>
                </a:hlinkClick>
              </a:rPr>
              <a:t>https://osp.stat.gov.lt/eksperimentine-statistika/ekosistemos</a:t>
            </a:r>
            <a:endParaRPr lang="lt-LT" sz="1800" dirty="0">
              <a:solidFill>
                <a:schemeClr val="bg1"/>
              </a:solidFill>
            </a:endParaRPr>
          </a:p>
          <a:p>
            <a:r>
              <a:rPr lang="lt-LT" sz="1800" dirty="0">
                <a:solidFill>
                  <a:schemeClr val="bg1"/>
                </a:solidFill>
                <a:hlinkClick r:id="rId4">
                  <a:extLst>
                    <a:ext uri="{A12FA001-AC4F-418D-AE19-62706E023703}">
                      <ahyp:hlinkClr xmlns:ahyp="http://schemas.microsoft.com/office/drawing/2018/hyperlinkcolor" val="tx"/>
                    </a:ext>
                  </a:extLst>
                </a:hlinkClick>
              </a:rPr>
              <a:t>Ekosistemos Lietuvoje</a:t>
            </a:r>
            <a:endParaRPr lang="lt-LT" sz="1800" dirty="0">
              <a:solidFill>
                <a:schemeClr val="bg1"/>
              </a:solidFill>
            </a:endParaRPr>
          </a:p>
          <a:p>
            <a:r>
              <a:rPr lang="lt-LT" sz="1800" u="sng" dirty="0">
                <a:solidFill>
                  <a:schemeClr val="bg1"/>
                </a:solidFill>
                <a:hlinkClick r:id="rId5">
                  <a:extLst>
                    <a:ext uri="{A12FA001-AC4F-418D-AE19-62706E023703}">
                      <ahyp:hlinkClr xmlns:ahyp="http://schemas.microsoft.com/office/drawing/2018/hyperlinkcolor" val="tx"/>
                    </a:ext>
                  </a:extLst>
                </a:hlinkClick>
              </a:rPr>
              <a:t>Ekosistemų aprėptis</a:t>
            </a:r>
            <a:endParaRPr lang="lt-LT" sz="1800" dirty="0">
              <a:solidFill>
                <a:schemeClr val="bg1"/>
              </a:solidFill>
            </a:endParaRPr>
          </a:p>
          <a:p>
            <a:r>
              <a:rPr lang="lt-LT" sz="1800" u="sng" dirty="0">
                <a:solidFill>
                  <a:schemeClr val="bg1"/>
                </a:solidFill>
                <a:hlinkClick r:id="rId6">
                  <a:extLst>
                    <a:ext uri="{A12FA001-AC4F-418D-AE19-62706E023703}">
                      <ahyp:hlinkClr xmlns:ahyp="http://schemas.microsoft.com/office/drawing/2018/hyperlinkcolor" val="tx"/>
                    </a:ext>
                  </a:extLst>
                </a:hlinkClick>
              </a:rPr>
              <a:t>Miško ekosistemos būklės indeksas</a:t>
            </a:r>
            <a:endParaRPr lang="lt-LT" sz="1800" dirty="0">
              <a:solidFill>
                <a:schemeClr val="bg1"/>
              </a:solidFill>
            </a:endParaRPr>
          </a:p>
          <a:p>
            <a:r>
              <a:rPr lang="lt-LT" sz="1800" u="sng" dirty="0">
                <a:solidFill>
                  <a:schemeClr val="bg1"/>
                </a:solidFill>
                <a:hlinkClick r:id="rId7">
                  <a:extLst>
                    <a:ext uri="{A12FA001-AC4F-418D-AE19-62706E023703}">
                      <ahyp:hlinkClr xmlns:ahyp="http://schemas.microsoft.com/office/drawing/2018/hyperlinkcolor" val="tx"/>
                    </a:ext>
                  </a:extLst>
                </a:hlinkClick>
              </a:rPr>
              <a:t>Miškų būklės rodikliai (arcgis.com)</a:t>
            </a:r>
            <a:endParaRPr lang="lt-LT" sz="1800" dirty="0">
              <a:solidFill>
                <a:schemeClr val="bg1"/>
              </a:solidFill>
            </a:endParaRPr>
          </a:p>
          <a:p>
            <a:r>
              <a:rPr lang="lt-LT" sz="1800" u="sng" dirty="0">
                <a:solidFill>
                  <a:schemeClr val="bg1"/>
                </a:solidFill>
                <a:hlinkClick r:id="rId8">
                  <a:extLst>
                    <a:ext uri="{A12FA001-AC4F-418D-AE19-62706E023703}">
                      <ahyp:hlinkClr xmlns:ahyp="http://schemas.microsoft.com/office/drawing/2018/hyperlinkcolor" val="tx"/>
                    </a:ext>
                  </a:extLst>
                </a:hlinkClick>
              </a:rPr>
              <a:t>Miško būklės rodikliai (atviri duomenys)</a:t>
            </a:r>
            <a:endParaRPr lang="lt-LT" sz="1800" dirty="0">
              <a:solidFill>
                <a:schemeClr val="bg1"/>
              </a:solidFill>
            </a:endParaRPr>
          </a:p>
          <a:p>
            <a:r>
              <a:rPr lang="lt-LT" sz="1800" dirty="0">
                <a:solidFill>
                  <a:schemeClr val="bg1"/>
                </a:solidFill>
                <a:hlinkClick r:id="rId9">
                  <a:extLst>
                    <a:ext uri="{A12FA001-AC4F-418D-AE19-62706E023703}">
                      <ahyp:hlinkClr xmlns:ahyp="http://schemas.microsoft.com/office/drawing/2018/hyperlinkcolor" val="tx"/>
                    </a:ext>
                  </a:extLst>
                </a:hlinkClick>
              </a:rPr>
              <a:t>Ekosistemų būklės statistiniai rodikliai (arcgis.com)</a:t>
            </a:r>
            <a:endParaRPr lang="lt-LT" sz="1800" dirty="0">
              <a:solidFill>
                <a:schemeClr val="bg1"/>
              </a:solidFill>
            </a:endParaRPr>
          </a:p>
        </p:txBody>
      </p:sp>
      <p:sp>
        <p:nvSpPr>
          <p:cNvPr id="3" name="Date Placeholder 2">
            <a:extLst>
              <a:ext uri="{FF2B5EF4-FFF2-40B4-BE49-F238E27FC236}">
                <a16:creationId xmlns:a16="http://schemas.microsoft.com/office/drawing/2014/main" id="{63216375-D1C0-473E-A46F-81E3E9B09A2F}"/>
              </a:ext>
            </a:extLst>
          </p:cNvPr>
          <p:cNvSpPr>
            <a:spLocks noGrp="1"/>
          </p:cNvSpPr>
          <p:nvPr>
            <p:ph type="dt" sz="half" idx="10"/>
          </p:nvPr>
        </p:nvSpPr>
        <p:spPr/>
        <p:txBody>
          <a:bodyPr/>
          <a:lstStyle/>
          <a:p>
            <a:r>
              <a:rPr lang="lt-LT"/>
              <a:t>2024-04-09</a:t>
            </a:r>
          </a:p>
        </p:txBody>
      </p:sp>
      <p:sp>
        <p:nvSpPr>
          <p:cNvPr id="4" name="Slide Number Placeholder 3">
            <a:extLst>
              <a:ext uri="{FF2B5EF4-FFF2-40B4-BE49-F238E27FC236}">
                <a16:creationId xmlns:a16="http://schemas.microsoft.com/office/drawing/2014/main" id="{A5C2F995-4DE4-440C-9712-3D6A9A19A019}"/>
              </a:ext>
            </a:extLst>
          </p:cNvPr>
          <p:cNvSpPr>
            <a:spLocks noGrp="1"/>
          </p:cNvSpPr>
          <p:nvPr>
            <p:ph type="sldNum" sz="quarter" idx="12"/>
          </p:nvPr>
        </p:nvSpPr>
        <p:spPr/>
        <p:txBody>
          <a:bodyPr/>
          <a:lstStyle/>
          <a:p>
            <a:fld id="{3371771D-F660-431A-8233-71E7CC6AA6B3}" type="slidenum">
              <a:rPr lang="lt-LT" dirty="0" smtClean="0"/>
              <a:t>29</a:t>
            </a:fld>
            <a:endParaRPr lang="lt-LT"/>
          </a:p>
        </p:txBody>
      </p:sp>
      <p:sp>
        <p:nvSpPr>
          <p:cNvPr id="5" name="Footer Placeholder 4">
            <a:extLst>
              <a:ext uri="{FF2B5EF4-FFF2-40B4-BE49-F238E27FC236}">
                <a16:creationId xmlns:a16="http://schemas.microsoft.com/office/drawing/2014/main" id="{DC42B0C7-53B9-46F6-A558-4929095F431C}"/>
              </a:ext>
            </a:extLst>
          </p:cNvPr>
          <p:cNvSpPr>
            <a:spLocks noGrp="1"/>
          </p:cNvSpPr>
          <p:nvPr>
            <p:ph type="ftr" sz="quarter" idx="3"/>
          </p:nvPr>
        </p:nvSpPr>
        <p:spPr/>
        <p:txBody>
          <a:bodyPr/>
          <a:lstStyle/>
          <a:p>
            <a:r>
              <a:rPr lang="lt-LT"/>
              <a:t>Lietuvos ekosistemos ir jų būklė – eksperimentinė statistika</a:t>
            </a:r>
          </a:p>
        </p:txBody>
      </p:sp>
      <p:sp>
        <p:nvSpPr>
          <p:cNvPr id="6" name="Title 5">
            <a:extLst>
              <a:ext uri="{FF2B5EF4-FFF2-40B4-BE49-F238E27FC236}">
                <a16:creationId xmlns:a16="http://schemas.microsoft.com/office/drawing/2014/main" id="{D0EA804D-8F18-41FA-9A95-DB6F246AE4C0}"/>
              </a:ext>
            </a:extLst>
          </p:cNvPr>
          <p:cNvSpPr>
            <a:spLocks noGrp="1"/>
          </p:cNvSpPr>
          <p:nvPr>
            <p:ph type="title"/>
          </p:nvPr>
        </p:nvSpPr>
        <p:spPr/>
        <p:txBody>
          <a:bodyPr/>
          <a:lstStyle/>
          <a:p>
            <a:pPr algn="ctr"/>
            <a:r>
              <a:rPr lang="lt-LT"/>
              <a:t>Naudinga informacija</a:t>
            </a:r>
          </a:p>
        </p:txBody>
      </p:sp>
    </p:spTree>
    <p:extLst>
      <p:ext uri="{BB962C8B-B14F-4D97-AF65-F5344CB8AC3E}">
        <p14:creationId xmlns:p14="http://schemas.microsoft.com/office/powerpoint/2010/main" val="4262476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69D7BB-7475-47CF-B6DF-A06A68E28002}"/>
              </a:ext>
            </a:extLst>
          </p:cNvPr>
          <p:cNvSpPr>
            <a:spLocks noGrp="1"/>
          </p:cNvSpPr>
          <p:nvPr>
            <p:ph type="dt" sz="half" idx="10"/>
          </p:nvPr>
        </p:nvSpPr>
        <p:spPr/>
        <p:txBody>
          <a:bodyPr/>
          <a:lstStyle/>
          <a:p>
            <a:r>
              <a:rPr lang="lt-LT"/>
              <a:t>2024-04-09</a:t>
            </a:r>
          </a:p>
        </p:txBody>
      </p:sp>
      <p:sp>
        <p:nvSpPr>
          <p:cNvPr id="3" name="Footer Placeholder 2">
            <a:extLst>
              <a:ext uri="{FF2B5EF4-FFF2-40B4-BE49-F238E27FC236}">
                <a16:creationId xmlns:a16="http://schemas.microsoft.com/office/drawing/2014/main" id="{E1439E08-10A1-41D3-B7A3-18195A0ECA5C}"/>
              </a:ext>
            </a:extLst>
          </p:cNvPr>
          <p:cNvSpPr>
            <a:spLocks noGrp="1"/>
          </p:cNvSpPr>
          <p:nvPr>
            <p:ph type="ftr" sz="quarter" idx="11"/>
          </p:nvPr>
        </p:nvSpPr>
        <p:spPr/>
        <p:txBody>
          <a:bodyPr/>
          <a:lstStyle/>
          <a:p>
            <a:r>
              <a:rPr lang="lt-LT"/>
              <a:t>Lietuvos ekosistemos ir jų būklė – eksperimentinė statistika</a:t>
            </a:r>
          </a:p>
        </p:txBody>
      </p:sp>
      <p:sp>
        <p:nvSpPr>
          <p:cNvPr id="4" name="Slide Number Placeholder 3">
            <a:extLst>
              <a:ext uri="{FF2B5EF4-FFF2-40B4-BE49-F238E27FC236}">
                <a16:creationId xmlns:a16="http://schemas.microsoft.com/office/drawing/2014/main" id="{155DA1E2-5E01-462D-B6EF-528E4D569095}"/>
              </a:ext>
            </a:extLst>
          </p:cNvPr>
          <p:cNvSpPr>
            <a:spLocks noGrp="1"/>
          </p:cNvSpPr>
          <p:nvPr>
            <p:ph type="sldNum" sz="quarter" idx="12"/>
          </p:nvPr>
        </p:nvSpPr>
        <p:spPr/>
        <p:txBody>
          <a:bodyPr/>
          <a:lstStyle/>
          <a:p>
            <a:fld id="{3371771D-F660-431A-8233-71E7CC6AA6B3}" type="slidenum">
              <a:rPr lang="lt-LT" smtClean="0"/>
              <a:pPr/>
              <a:t>3</a:t>
            </a:fld>
            <a:endParaRPr lang="lt-LT"/>
          </a:p>
        </p:txBody>
      </p:sp>
      <p:sp>
        <p:nvSpPr>
          <p:cNvPr id="5" name="Title 4">
            <a:extLst>
              <a:ext uri="{FF2B5EF4-FFF2-40B4-BE49-F238E27FC236}">
                <a16:creationId xmlns:a16="http://schemas.microsoft.com/office/drawing/2014/main" id="{E17E5913-BCEE-4C23-9E64-A74AA142E6B5}"/>
              </a:ext>
            </a:extLst>
          </p:cNvPr>
          <p:cNvSpPr>
            <a:spLocks noGrp="1"/>
          </p:cNvSpPr>
          <p:nvPr>
            <p:ph type="title"/>
          </p:nvPr>
        </p:nvSpPr>
        <p:spPr>
          <a:xfrm>
            <a:off x="838200" y="776546"/>
            <a:ext cx="10885990" cy="1080000"/>
          </a:xfrm>
        </p:spPr>
        <p:txBody>
          <a:bodyPr/>
          <a:lstStyle/>
          <a:p>
            <a:r>
              <a:rPr lang="lt-LT"/>
              <a:t>		</a:t>
            </a:r>
            <a:r>
              <a:rPr lang="lt-LT" sz="3200"/>
              <a:t>Įvykdyti ES iš dalies finansuojami projektai </a:t>
            </a:r>
          </a:p>
        </p:txBody>
      </p:sp>
      <p:sp>
        <p:nvSpPr>
          <p:cNvPr id="6" name="Rectangle: Folded Corner 5">
            <a:extLst>
              <a:ext uri="{FF2B5EF4-FFF2-40B4-BE49-F238E27FC236}">
                <a16:creationId xmlns:a16="http://schemas.microsoft.com/office/drawing/2014/main" id="{7E0C6736-1DBA-46E3-9E50-61CE59122256}"/>
              </a:ext>
            </a:extLst>
          </p:cNvPr>
          <p:cNvSpPr/>
          <p:nvPr/>
        </p:nvSpPr>
        <p:spPr>
          <a:xfrm>
            <a:off x="659757" y="2116193"/>
            <a:ext cx="5185458" cy="2149997"/>
          </a:xfrm>
          <a:prstGeom prst="foldedCorner">
            <a:avLst/>
          </a:prstGeom>
          <a:solidFill>
            <a:srgbClr val="3F44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400" b="1" dirty="0">
                <a:solidFill>
                  <a:schemeClr val="tx1">
                    <a:lumMod val="10000"/>
                    <a:lumOff val="90000"/>
                  </a:schemeClr>
                </a:solidFill>
                <a:latin typeface="Arial" panose="020B0604020202020204" pitchFamily="34" charset="0"/>
                <a:cs typeface="Arial" panose="020B0604020202020204" pitchFamily="34" charset="0"/>
              </a:rPr>
              <a:t>Bandomosios ekosistemų apimties ir miškų būklės sąskaitos</a:t>
            </a:r>
          </a:p>
          <a:p>
            <a:pPr algn="ctr"/>
            <a:r>
              <a:rPr lang="lt-LT" sz="2400" b="1" dirty="0">
                <a:solidFill>
                  <a:schemeClr val="tx1">
                    <a:lumMod val="10000"/>
                    <a:lumOff val="90000"/>
                  </a:schemeClr>
                </a:solidFill>
                <a:latin typeface="Arial" panose="020B0604020202020204" pitchFamily="34" charset="0"/>
                <a:cs typeface="Arial" panose="020B0604020202020204" pitchFamily="34" charset="0"/>
              </a:rPr>
              <a:t>(2021–2022 m.)</a:t>
            </a:r>
            <a:endParaRPr lang="lt-LT" sz="2400" dirty="0">
              <a:solidFill>
                <a:schemeClr val="tx1">
                  <a:lumMod val="10000"/>
                  <a:lumOff val="90000"/>
                </a:schemeClr>
              </a:solidFill>
              <a:latin typeface="Arial" panose="020B0604020202020204" pitchFamily="34" charset="0"/>
              <a:cs typeface="Arial" panose="020B0604020202020204" pitchFamily="34" charset="0"/>
            </a:endParaRPr>
          </a:p>
        </p:txBody>
      </p:sp>
      <p:sp>
        <p:nvSpPr>
          <p:cNvPr id="7" name="Rectangle: Folded Corner 6">
            <a:extLst>
              <a:ext uri="{FF2B5EF4-FFF2-40B4-BE49-F238E27FC236}">
                <a16:creationId xmlns:a16="http://schemas.microsoft.com/office/drawing/2014/main" id="{7D8BBD3D-8DC8-41B0-A654-B956D637A7B5}"/>
              </a:ext>
            </a:extLst>
          </p:cNvPr>
          <p:cNvSpPr/>
          <p:nvPr/>
        </p:nvSpPr>
        <p:spPr>
          <a:xfrm>
            <a:off x="6474105" y="2131442"/>
            <a:ext cx="5042703" cy="2149996"/>
          </a:xfrm>
          <a:prstGeom prst="foldedCorner">
            <a:avLst/>
          </a:prstGeom>
          <a:solidFill>
            <a:srgbClr val="3F44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lt-LT" sz="2400" b="1" dirty="0">
              <a:solidFill>
                <a:schemeClr val="tx1"/>
              </a:solidFill>
              <a:latin typeface="Arial"/>
              <a:cs typeface="Arial"/>
            </a:endParaRPr>
          </a:p>
          <a:p>
            <a:pPr algn="ctr"/>
            <a:r>
              <a:rPr lang="lt-LT" sz="2400" b="1" dirty="0">
                <a:solidFill>
                  <a:srgbClr val="FFFFFF"/>
                </a:solidFill>
                <a:latin typeface="Arial"/>
                <a:cs typeface="Arial"/>
              </a:rPr>
              <a:t>Pasiūlyme iš dalies pakeisti Reglamentą (ES) Nr. 691/2011 nurodytų ekosistemų būklės statistinių rodiklių parengimas</a:t>
            </a:r>
            <a:endParaRPr lang="lt-LT" dirty="0">
              <a:solidFill>
                <a:srgbClr val="FFFFFF"/>
              </a:solidFill>
              <a:latin typeface="Arial"/>
              <a:cs typeface="Arial"/>
            </a:endParaRPr>
          </a:p>
          <a:p>
            <a:pPr algn="ctr"/>
            <a:r>
              <a:rPr lang="lt-LT" sz="2400" b="1" dirty="0">
                <a:solidFill>
                  <a:srgbClr val="FFFFFF"/>
                </a:solidFill>
                <a:latin typeface="Arial"/>
                <a:cs typeface="Arial"/>
              </a:rPr>
              <a:t>(2023–2024 m.) </a:t>
            </a:r>
            <a:endParaRPr lang="lt-LT" sz="2400" dirty="0">
              <a:solidFill>
                <a:srgbClr val="FFFFFF"/>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0E6ADC72-F7C2-4004-99FF-6E10642BAE5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50010" y="1065235"/>
            <a:ext cx="859790" cy="560705"/>
          </a:xfrm>
          <a:prstGeom prst="rect">
            <a:avLst/>
          </a:prstGeom>
          <a:noFill/>
        </p:spPr>
      </p:pic>
      <p:sp>
        <p:nvSpPr>
          <p:cNvPr id="9" name="Arrow: Down 8">
            <a:extLst>
              <a:ext uri="{FF2B5EF4-FFF2-40B4-BE49-F238E27FC236}">
                <a16:creationId xmlns:a16="http://schemas.microsoft.com/office/drawing/2014/main" id="{F60FED91-110F-45F7-8A13-5EBC2D9EC193}"/>
              </a:ext>
            </a:extLst>
          </p:cNvPr>
          <p:cNvSpPr/>
          <p:nvPr/>
        </p:nvSpPr>
        <p:spPr>
          <a:xfrm>
            <a:off x="3010168" y="4310168"/>
            <a:ext cx="484632" cy="667401"/>
          </a:xfrm>
          <a:prstGeom prst="downArrow">
            <a:avLst/>
          </a:prstGeom>
          <a:solidFill>
            <a:srgbClr val="2024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0" name="Arrow: Down 9">
            <a:extLst>
              <a:ext uri="{FF2B5EF4-FFF2-40B4-BE49-F238E27FC236}">
                <a16:creationId xmlns:a16="http://schemas.microsoft.com/office/drawing/2014/main" id="{1487FE97-F7E8-42EA-BD45-BB4DBCC6E7BD}"/>
              </a:ext>
            </a:extLst>
          </p:cNvPr>
          <p:cNvSpPr/>
          <p:nvPr/>
        </p:nvSpPr>
        <p:spPr>
          <a:xfrm>
            <a:off x="8753140" y="4317792"/>
            <a:ext cx="484632" cy="667401"/>
          </a:xfrm>
          <a:prstGeom prst="downArrow">
            <a:avLst/>
          </a:prstGeom>
          <a:solidFill>
            <a:srgbClr val="2024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4" name="Flowchart: Document 13">
            <a:extLst>
              <a:ext uri="{FF2B5EF4-FFF2-40B4-BE49-F238E27FC236}">
                <a16:creationId xmlns:a16="http://schemas.microsoft.com/office/drawing/2014/main" id="{8BE7BBCD-86BF-439E-A62B-431E8743946C}"/>
              </a:ext>
            </a:extLst>
          </p:cNvPr>
          <p:cNvSpPr/>
          <p:nvPr/>
        </p:nvSpPr>
        <p:spPr>
          <a:xfrm>
            <a:off x="1041719" y="5036795"/>
            <a:ext cx="4421529" cy="1319555"/>
          </a:xfrm>
          <a:prstGeom prst="flowChartDocument">
            <a:avLst/>
          </a:prstGeom>
          <a:solidFill>
            <a:srgbClr val="3F44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solidFill>
                  <a:schemeClr val="tx1">
                    <a:lumMod val="10000"/>
                    <a:lumOff val="90000"/>
                  </a:schemeClr>
                </a:solidFill>
                <a:latin typeface="Arial" panose="020B0604020202020204" pitchFamily="34" charset="0"/>
                <a:cs typeface="Arial" panose="020B0604020202020204" pitchFamily="34" charset="0"/>
              </a:rPr>
              <a:t>Šalies teritorijoje identifikuota 13 ekosistemų tipų, nustatytas miškų ekosistemos būklės indeksas</a:t>
            </a:r>
          </a:p>
        </p:txBody>
      </p:sp>
      <p:sp>
        <p:nvSpPr>
          <p:cNvPr id="15" name="Flowchart: Document 14">
            <a:extLst>
              <a:ext uri="{FF2B5EF4-FFF2-40B4-BE49-F238E27FC236}">
                <a16:creationId xmlns:a16="http://schemas.microsoft.com/office/drawing/2014/main" id="{36AE6C98-D5CA-496B-B3F3-C2E1AD03801D}"/>
              </a:ext>
            </a:extLst>
          </p:cNvPr>
          <p:cNvSpPr/>
          <p:nvPr/>
        </p:nvSpPr>
        <p:spPr>
          <a:xfrm>
            <a:off x="6723442" y="5021547"/>
            <a:ext cx="4544028" cy="1319555"/>
          </a:xfrm>
          <a:prstGeom prst="flowChartDocument">
            <a:avLst/>
          </a:prstGeom>
          <a:solidFill>
            <a:srgbClr val="3F44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solidFill>
                  <a:srgbClr val="FFFFFF"/>
                </a:solidFill>
                <a:latin typeface="Arial" panose="020B0604020202020204" pitchFamily="34" charset="0"/>
                <a:cs typeface="Arial" panose="020B0604020202020204" pitchFamily="34" charset="0"/>
              </a:rPr>
              <a:t>Parengti ekosistemų būklės vertinimo indikatoriai</a:t>
            </a:r>
          </a:p>
        </p:txBody>
      </p:sp>
    </p:spTree>
    <p:extLst>
      <p:ext uri="{BB962C8B-B14F-4D97-AF65-F5344CB8AC3E}">
        <p14:creationId xmlns:p14="http://schemas.microsoft.com/office/powerpoint/2010/main" val="1345985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40FD87-0A56-4237-8E92-0F0509316AE9}"/>
              </a:ext>
            </a:extLst>
          </p:cNvPr>
          <p:cNvSpPr>
            <a:spLocks noGrp="1"/>
          </p:cNvSpPr>
          <p:nvPr>
            <p:ph idx="1"/>
          </p:nvPr>
        </p:nvSpPr>
        <p:spPr/>
        <p:txBody>
          <a:bodyPr numCol="2"/>
          <a:lstStyle/>
          <a:p>
            <a:pPr marL="0" indent="0">
              <a:buNone/>
            </a:pPr>
            <a:endParaRPr lang="lt-LT"/>
          </a:p>
          <a:p>
            <a:endParaRPr lang="lt-LT"/>
          </a:p>
        </p:txBody>
      </p:sp>
      <p:sp>
        <p:nvSpPr>
          <p:cNvPr id="3" name="Date Placeholder 2">
            <a:extLst>
              <a:ext uri="{FF2B5EF4-FFF2-40B4-BE49-F238E27FC236}">
                <a16:creationId xmlns:a16="http://schemas.microsoft.com/office/drawing/2014/main" id="{EFD69423-CB20-4EBA-8EE0-71BCC9983DB5}"/>
              </a:ext>
            </a:extLst>
          </p:cNvPr>
          <p:cNvSpPr>
            <a:spLocks noGrp="1"/>
          </p:cNvSpPr>
          <p:nvPr>
            <p:ph type="dt" sz="half" idx="10"/>
          </p:nvPr>
        </p:nvSpPr>
        <p:spPr/>
        <p:txBody>
          <a:bodyPr/>
          <a:lstStyle/>
          <a:p>
            <a:r>
              <a:rPr lang="lt-LT"/>
              <a:t>2024-04-09</a:t>
            </a:r>
          </a:p>
        </p:txBody>
      </p:sp>
      <p:sp>
        <p:nvSpPr>
          <p:cNvPr id="4" name="Slide Number Placeholder 3">
            <a:extLst>
              <a:ext uri="{FF2B5EF4-FFF2-40B4-BE49-F238E27FC236}">
                <a16:creationId xmlns:a16="http://schemas.microsoft.com/office/drawing/2014/main" id="{573DFEC2-5AC8-477D-8A8D-248972E992AB}"/>
              </a:ext>
            </a:extLst>
          </p:cNvPr>
          <p:cNvSpPr>
            <a:spLocks noGrp="1"/>
          </p:cNvSpPr>
          <p:nvPr>
            <p:ph type="sldNum" sz="quarter" idx="12"/>
          </p:nvPr>
        </p:nvSpPr>
        <p:spPr/>
        <p:txBody>
          <a:bodyPr/>
          <a:lstStyle/>
          <a:p>
            <a:fld id="{3371771D-F660-431A-8233-71E7CC6AA6B3}" type="slidenum">
              <a:rPr lang="lt-LT" smtClean="0"/>
              <a:t>30</a:t>
            </a:fld>
            <a:endParaRPr lang="lt-LT"/>
          </a:p>
        </p:txBody>
      </p:sp>
      <p:sp>
        <p:nvSpPr>
          <p:cNvPr id="5" name="Footer Placeholder 4">
            <a:extLst>
              <a:ext uri="{FF2B5EF4-FFF2-40B4-BE49-F238E27FC236}">
                <a16:creationId xmlns:a16="http://schemas.microsoft.com/office/drawing/2014/main" id="{19F15F6F-0E90-4E3D-9BA4-C14A69EBDE69}"/>
              </a:ext>
            </a:extLst>
          </p:cNvPr>
          <p:cNvSpPr>
            <a:spLocks noGrp="1"/>
          </p:cNvSpPr>
          <p:nvPr>
            <p:ph type="ftr" sz="quarter" idx="3"/>
          </p:nvPr>
        </p:nvSpPr>
        <p:spPr/>
        <p:txBody>
          <a:bodyPr/>
          <a:lstStyle/>
          <a:p>
            <a:r>
              <a:rPr lang="lt-LT"/>
              <a:t>Lietuvos ekosistemos ir jų būklė – eksperimentinė statistika</a:t>
            </a:r>
          </a:p>
        </p:txBody>
      </p:sp>
      <p:sp>
        <p:nvSpPr>
          <p:cNvPr id="6" name="Title 5">
            <a:extLst>
              <a:ext uri="{FF2B5EF4-FFF2-40B4-BE49-F238E27FC236}">
                <a16:creationId xmlns:a16="http://schemas.microsoft.com/office/drawing/2014/main" id="{34213ED7-4CAA-4441-B703-CEA0DFBD16F5}"/>
              </a:ext>
            </a:extLst>
          </p:cNvPr>
          <p:cNvSpPr>
            <a:spLocks noGrp="1"/>
          </p:cNvSpPr>
          <p:nvPr>
            <p:ph type="title"/>
          </p:nvPr>
        </p:nvSpPr>
        <p:spPr/>
        <p:txBody>
          <a:bodyPr/>
          <a:lstStyle/>
          <a:p>
            <a:pPr algn="ctr"/>
            <a:r>
              <a:rPr lang="lt-LT"/>
              <a:t>Ačiū </a:t>
            </a:r>
            <a:r>
              <a:rPr lang="en-US"/>
              <a:t>!</a:t>
            </a:r>
            <a:endParaRPr lang="lt-LT"/>
          </a:p>
        </p:txBody>
      </p:sp>
      <p:pic>
        <p:nvPicPr>
          <p:cNvPr id="10" name="Graphic 9" descr="Open hand with plant">
            <a:extLst>
              <a:ext uri="{FF2B5EF4-FFF2-40B4-BE49-F238E27FC236}">
                <a16:creationId xmlns:a16="http://schemas.microsoft.com/office/drawing/2014/main" id="{576D8935-A876-4433-B4E2-1771F2BB6F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65320" y="817365"/>
            <a:ext cx="914400" cy="914400"/>
          </a:xfrm>
          <a:prstGeom prst="rect">
            <a:avLst/>
          </a:prstGeom>
        </p:spPr>
      </p:pic>
      <p:pic>
        <p:nvPicPr>
          <p:cNvPr id="11" name="Picture 10">
            <a:extLst>
              <a:ext uri="{FF2B5EF4-FFF2-40B4-BE49-F238E27FC236}">
                <a16:creationId xmlns:a16="http://schemas.microsoft.com/office/drawing/2014/main" id="{DCB6AB37-3350-4AA4-A61F-448BDE44FAFF}"/>
              </a:ext>
            </a:extLst>
          </p:cNvPr>
          <p:cNvPicPr>
            <a:picLocks noChangeAspect="1"/>
          </p:cNvPicPr>
          <p:nvPr/>
        </p:nvPicPr>
        <p:blipFill>
          <a:blip r:embed="rId5"/>
          <a:stretch>
            <a:fillRect/>
          </a:stretch>
        </p:blipFill>
        <p:spPr>
          <a:xfrm>
            <a:off x="3677073" y="2038268"/>
            <a:ext cx="4114800" cy="4114800"/>
          </a:xfrm>
          <a:prstGeom prst="rect">
            <a:avLst/>
          </a:prstGeom>
        </p:spPr>
      </p:pic>
    </p:spTree>
    <p:extLst>
      <p:ext uri="{BB962C8B-B14F-4D97-AF65-F5344CB8AC3E}">
        <p14:creationId xmlns:p14="http://schemas.microsoft.com/office/powerpoint/2010/main" val="392473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4B18FF3-5692-44D2-8156-AE3F6041F156}"/>
              </a:ext>
            </a:extLst>
          </p:cNvPr>
          <p:cNvSpPr>
            <a:spLocks noGrp="1"/>
          </p:cNvSpPr>
          <p:nvPr>
            <p:ph type="title"/>
          </p:nvPr>
        </p:nvSpPr>
        <p:spPr>
          <a:xfrm>
            <a:off x="584462" y="365126"/>
            <a:ext cx="4722185" cy="472282"/>
          </a:xfrm>
        </p:spPr>
        <p:txBody>
          <a:bodyPr vert="horz" lIns="91440" tIns="45720" rIns="91440" bIns="45720" rtlCol="0" anchor="ctr">
            <a:normAutofit fontScale="90000"/>
          </a:bodyPr>
          <a:lstStyle/>
          <a:p>
            <a:pPr algn="ctr"/>
            <a:r>
              <a:rPr lang="lt-LT" sz="3600" dirty="0">
                <a:ea typeface="+mj-ea"/>
              </a:rPr>
              <a:t>Duomenų šaltiniai</a:t>
            </a:r>
          </a:p>
        </p:txBody>
      </p:sp>
      <p:sp>
        <p:nvSpPr>
          <p:cNvPr id="2" name="Date Placeholder 1">
            <a:extLst>
              <a:ext uri="{FF2B5EF4-FFF2-40B4-BE49-F238E27FC236}">
                <a16:creationId xmlns:a16="http://schemas.microsoft.com/office/drawing/2014/main" id="{FA73FE6E-D4FC-4921-A7A2-A2B790855A3A}"/>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r>
              <a:rPr lang="en-US" sz="1200">
                <a:solidFill>
                  <a:prstClr val="black">
                    <a:tint val="75000"/>
                  </a:prstClr>
                </a:solidFill>
                <a:latin typeface="Calibri" panose="020F0502020204030204"/>
                <a:ea typeface="+mn-ea"/>
                <a:cs typeface="+mn-cs"/>
              </a:rPr>
              <a:t>2024-04-09</a:t>
            </a:r>
          </a:p>
        </p:txBody>
      </p:sp>
      <p:sp>
        <p:nvSpPr>
          <p:cNvPr id="5" name="Footer Placeholder 4">
            <a:extLst>
              <a:ext uri="{FF2B5EF4-FFF2-40B4-BE49-F238E27FC236}">
                <a16:creationId xmlns:a16="http://schemas.microsoft.com/office/drawing/2014/main" id="{34478852-1925-42B1-A181-96093A4E5EE5}"/>
              </a:ext>
            </a:extLst>
          </p:cNvPr>
          <p:cNvSpPr>
            <a:spLocks noGrp="1"/>
          </p:cNvSpPr>
          <p:nvPr>
            <p:ph type="ftr" sz="quarter" idx="3"/>
          </p:nvPr>
        </p:nvSpPr>
        <p:spPr>
          <a:xfrm>
            <a:off x="4038600" y="6356350"/>
            <a:ext cx="4114800" cy="365125"/>
          </a:xfrm>
        </p:spPr>
        <p:txBody>
          <a:bodyPr vert="horz" lIns="91440" tIns="45720" rIns="91440" bIns="45720" rtlCol="0" anchor="ctr">
            <a:normAutofit/>
          </a:bodyPr>
          <a:lstStyle/>
          <a:p>
            <a:pPr>
              <a:spcAft>
                <a:spcPts val="600"/>
              </a:spcAft>
              <a:defRPr/>
            </a:pPr>
            <a:r>
              <a:rPr lang="en-US" sz="1200" kern="1200">
                <a:solidFill>
                  <a:prstClr val="black">
                    <a:tint val="75000"/>
                  </a:prstClr>
                </a:solidFill>
                <a:latin typeface="Calibri" panose="020F0502020204030204"/>
                <a:ea typeface="+mn-ea"/>
                <a:cs typeface="+mn-cs"/>
              </a:rPr>
              <a:t>Lietuvos ekosistemos ir jų būklė – eksperimentinė statistika</a:t>
            </a:r>
          </a:p>
        </p:txBody>
      </p:sp>
      <p:sp>
        <p:nvSpPr>
          <p:cNvPr id="3" name="Slide Number Placeholder 2">
            <a:extLst>
              <a:ext uri="{FF2B5EF4-FFF2-40B4-BE49-F238E27FC236}">
                <a16:creationId xmlns:a16="http://schemas.microsoft.com/office/drawing/2014/main" id="{BBBE3BA5-077E-441A-B7E7-998D7B7936B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3371771D-F660-431A-8233-71E7CC6AA6B3}" type="slidenum">
              <a:rPr lang="en-US" smtClean="0">
                <a:solidFill>
                  <a:prstClr val="black">
                    <a:tint val="75000"/>
                  </a:prstClr>
                </a:solidFill>
                <a:latin typeface="Calibri" panose="020F0502020204030204"/>
                <a:ea typeface="+mn-ea"/>
                <a:cs typeface="+mn-cs"/>
              </a:rPr>
              <a:pPr>
                <a:spcAft>
                  <a:spcPts val="600"/>
                </a:spcAft>
                <a:defRPr/>
              </a:pPr>
              <a:t>4</a:t>
            </a:fld>
            <a:endParaRPr lang="en-US">
              <a:solidFill>
                <a:prstClr val="black">
                  <a:tint val="75000"/>
                </a:prstClr>
              </a:solidFill>
              <a:latin typeface="Calibri" panose="020F0502020204030204"/>
              <a:ea typeface="+mn-ea"/>
              <a:cs typeface="+mn-cs"/>
            </a:endParaRPr>
          </a:p>
        </p:txBody>
      </p:sp>
      <p:graphicFrame>
        <p:nvGraphicFramePr>
          <p:cNvPr id="9" name="Content Placeholder 6">
            <a:extLst>
              <a:ext uri="{FF2B5EF4-FFF2-40B4-BE49-F238E27FC236}">
                <a16:creationId xmlns:a16="http://schemas.microsoft.com/office/drawing/2014/main" id="{941619C3-FDB2-6AE0-E91C-9CAAE5EE19A2}"/>
              </a:ext>
            </a:extLst>
          </p:cNvPr>
          <p:cNvGraphicFramePr>
            <a:graphicFrameLocks noGrp="1"/>
          </p:cNvGraphicFramePr>
          <p:nvPr>
            <p:ph idx="1"/>
            <p:extLst>
              <p:ext uri="{D42A27DB-BD31-4B8C-83A1-F6EECF244321}">
                <p14:modId xmlns:p14="http://schemas.microsoft.com/office/powerpoint/2010/main" val="1212152458"/>
              </p:ext>
            </p:extLst>
          </p:nvPr>
        </p:nvGraphicFramePr>
        <p:xfrm>
          <a:off x="838200" y="1036949"/>
          <a:ext cx="10170319" cy="4920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5">
            <a:extLst>
              <a:ext uri="{FF2B5EF4-FFF2-40B4-BE49-F238E27FC236}">
                <a16:creationId xmlns:a16="http://schemas.microsoft.com/office/drawing/2014/main" id="{939D36CB-BF6A-452B-AE69-221324A21E59}"/>
              </a:ext>
            </a:extLst>
          </p:cNvPr>
          <p:cNvSpPr txBox="1">
            <a:spLocks/>
          </p:cNvSpPr>
          <p:nvPr/>
        </p:nvSpPr>
        <p:spPr>
          <a:xfrm>
            <a:off x="4713402" y="2968297"/>
            <a:ext cx="2271859" cy="10580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Red Hat Text SemiBold" panose="02010303040201060303" pitchFamily="2" charset="0"/>
                <a:cs typeface="Arial" panose="020B0604020202020204" pitchFamily="34" charset="0"/>
              </a:defRPr>
            </a:lvl1pPr>
          </a:lstStyle>
          <a:p>
            <a:pPr algn="ctr"/>
            <a:r>
              <a:rPr lang="lt-LT"/>
              <a:t>Ekosistemų rodikliai</a:t>
            </a:r>
          </a:p>
        </p:txBody>
      </p:sp>
    </p:spTree>
    <p:extLst>
      <p:ext uri="{BB962C8B-B14F-4D97-AF65-F5344CB8AC3E}">
        <p14:creationId xmlns:p14="http://schemas.microsoft.com/office/powerpoint/2010/main" val="2350519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2246C1-5359-4862-A9CE-A671F57C9AF3}"/>
              </a:ext>
            </a:extLst>
          </p:cNvPr>
          <p:cNvSpPr>
            <a:spLocks noGrp="1"/>
          </p:cNvSpPr>
          <p:nvPr>
            <p:ph idx="1"/>
          </p:nvPr>
        </p:nvSpPr>
        <p:spPr>
          <a:xfrm>
            <a:off x="847418" y="1988820"/>
            <a:ext cx="10522546" cy="4271271"/>
          </a:xfrm>
        </p:spPr>
        <p:txBody>
          <a:bodyPr vert="horz" lIns="91440" tIns="45720" rIns="91440" bIns="45720" rtlCol="0" anchor="t">
            <a:normAutofit fontScale="62500" lnSpcReduction="20000"/>
          </a:bodyPr>
          <a:lstStyle/>
          <a:p>
            <a:r>
              <a:rPr lang="lt-LT" b="1" dirty="0"/>
              <a:t>Miškai</a:t>
            </a:r>
          </a:p>
          <a:p>
            <a:r>
              <a:rPr lang="lt-LT" b="1" dirty="0"/>
              <a:t>Dirbamoji žemė</a:t>
            </a:r>
          </a:p>
          <a:p>
            <a:r>
              <a:rPr lang="lt-LT" b="1" dirty="0"/>
              <a:t>Ganyklos arba pievos</a:t>
            </a:r>
          </a:p>
          <a:p>
            <a:r>
              <a:rPr lang="lt-LT" b="1" dirty="0"/>
              <a:t>Urbanizuotos teritorijos</a:t>
            </a:r>
          </a:p>
          <a:p>
            <a:r>
              <a:rPr lang="lt-LT" b="1" dirty="0"/>
              <a:t>Sodai</a:t>
            </a:r>
          </a:p>
          <a:p>
            <a:r>
              <a:rPr lang="lt-LT" b="1" dirty="0"/>
              <a:t>Upės ir upeliai, kanalai</a:t>
            </a:r>
          </a:p>
          <a:p>
            <a:r>
              <a:rPr lang="lt-LT" b="1" dirty="0"/>
              <a:t>Ežerai</a:t>
            </a:r>
          </a:p>
          <a:p>
            <a:r>
              <a:rPr lang="lt-LT" b="1" dirty="0"/>
              <a:t>Tvenkiniai</a:t>
            </a:r>
          </a:p>
          <a:p>
            <a:r>
              <a:rPr lang="lt-LT" b="1" dirty="0"/>
              <a:t>Kūdros ir kiti nepratekami vandens telkiniai</a:t>
            </a:r>
          </a:p>
          <a:p>
            <a:r>
              <a:rPr lang="lt-LT" b="1" dirty="0"/>
              <a:t>Pelkės</a:t>
            </a:r>
          </a:p>
          <a:p>
            <a:r>
              <a:rPr lang="lt-LT" b="1" dirty="0"/>
              <a:t>Durpynai</a:t>
            </a:r>
          </a:p>
          <a:p>
            <a:r>
              <a:rPr lang="lt-LT" b="1" dirty="0"/>
              <a:t>Smėlingos pakrantės</a:t>
            </a:r>
          </a:p>
          <a:p>
            <a:r>
              <a:rPr lang="lt-LT" b="1" dirty="0"/>
              <a:t>Jūriniai ir pereinamieji vandenys</a:t>
            </a:r>
          </a:p>
          <a:p>
            <a:pPr marL="0" indent="0">
              <a:buNone/>
            </a:pPr>
            <a:endParaRPr lang="lt-LT" b="1" dirty="0"/>
          </a:p>
          <a:p>
            <a:pPr marL="0" indent="0">
              <a:buNone/>
            </a:pPr>
            <a:r>
              <a:rPr lang="lt-LT" dirty="0"/>
              <a:t>Ekosistemų plotai apskaičiuoti 2015, 2019 ir 2020 m.</a:t>
            </a:r>
            <a:r>
              <a:rPr lang="en-US" dirty="0"/>
              <a:t> </a:t>
            </a:r>
            <a:r>
              <a:rPr lang="lt-LT" dirty="0"/>
              <a:t>Žemėlapiai sudaryti naudojant 2020 m. GRPK duomenų rinkinį.</a:t>
            </a:r>
          </a:p>
          <a:p>
            <a:pPr marL="0" indent="0">
              <a:buNone/>
            </a:pPr>
            <a:endParaRPr lang="lt-LT" dirty="0"/>
          </a:p>
          <a:p>
            <a:endParaRPr lang="lt-LT" dirty="0"/>
          </a:p>
        </p:txBody>
      </p:sp>
      <p:sp>
        <p:nvSpPr>
          <p:cNvPr id="3" name="Date Placeholder 2">
            <a:extLst>
              <a:ext uri="{FF2B5EF4-FFF2-40B4-BE49-F238E27FC236}">
                <a16:creationId xmlns:a16="http://schemas.microsoft.com/office/drawing/2014/main" id="{F62CBF90-0E06-44AA-8467-6376FE1C7D46}"/>
              </a:ext>
            </a:extLst>
          </p:cNvPr>
          <p:cNvSpPr>
            <a:spLocks noGrp="1"/>
          </p:cNvSpPr>
          <p:nvPr>
            <p:ph type="dt" sz="half" idx="10"/>
          </p:nvPr>
        </p:nvSpPr>
        <p:spPr/>
        <p:txBody>
          <a:bodyPr/>
          <a:lstStyle/>
          <a:p>
            <a:r>
              <a:rPr lang="lt-LT"/>
              <a:t>2024-04-09</a:t>
            </a:r>
          </a:p>
        </p:txBody>
      </p:sp>
      <p:sp>
        <p:nvSpPr>
          <p:cNvPr id="4" name="Slide Number Placeholder 3">
            <a:extLst>
              <a:ext uri="{FF2B5EF4-FFF2-40B4-BE49-F238E27FC236}">
                <a16:creationId xmlns:a16="http://schemas.microsoft.com/office/drawing/2014/main" id="{7C95163E-D578-49C5-AB44-766C064CE2A8}"/>
              </a:ext>
            </a:extLst>
          </p:cNvPr>
          <p:cNvSpPr>
            <a:spLocks noGrp="1"/>
          </p:cNvSpPr>
          <p:nvPr>
            <p:ph type="sldNum" sz="quarter" idx="12"/>
          </p:nvPr>
        </p:nvSpPr>
        <p:spPr/>
        <p:txBody>
          <a:bodyPr/>
          <a:lstStyle/>
          <a:p>
            <a:fld id="{3371771D-F660-431A-8233-71E7CC6AA6B3}" type="slidenum">
              <a:rPr lang="lt-LT" smtClean="0"/>
              <a:t>5</a:t>
            </a:fld>
            <a:endParaRPr lang="lt-LT"/>
          </a:p>
        </p:txBody>
      </p:sp>
      <p:sp>
        <p:nvSpPr>
          <p:cNvPr id="5" name="Footer Placeholder 4">
            <a:extLst>
              <a:ext uri="{FF2B5EF4-FFF2-40B4-BE49-F238E27FC236}">
                <a16:creationId xmlns:a16="http://schemas.microsoft.com/office/drawing/2014/main" id="{92457E1E-1241-4BDE-9C42-0AA3F0241FCD}"/>
              </a:ext>
            </a:extLst>
          </p:cNvPr>
          <p:cNvSpPr>
            <a:spLocks noGrp="1"/>
          </p:cNvSpPr>
          <p:nvPr>
            <p:ph type="ftr" sz="quarter" idx="3"/>
          </p:nvPr>
        </p:nvSpPr>
        <p:spPr/>
        <p:txBody>
          <a:bodyPr/>
          <a:lstStyle/>
          <a:p>
            <a:r>
              <a:rPr lang="lt-LT"/>
              <a:t>Lietuvos ekosistemos ir jų būklė – eksperimentinė statistika</a:t>
            </a:r>
          </a:p>
        </p:txBody>
      </p:sp>
      <p:sp>
        <p:nvSpPr>
          <p:cNvPr id="6" name="Title 5">
            <a:extLst>
              <a:ext uri="{FF2B5EF4-FFF2-40B4-BE49-F238E27FC236}">
                <a16:creationId xmlns:a16="http://schemas.microsoft.com/office/drawing/2014/main" id="{009E9671-7CC6-4662-9EA8-B5A1FBFB5543}"/>
              </a:ext>
            </a:extLst>
          </p:cNvPr>
          <p:cNvSpPr>
            <a:spLocks noGrp="1"/>
          </p:cNvSpPr>
          <p:nvPr>
            <p:ph type="title"/>
          </p:nvPr>
        </p:nvSpPr>
        <p:spPr>
          <a:xfrm>
            <a:off x="838200" y="734566"/>
            <a:ext cx="10515600" cy="461666"/>
          </a:xfrm>
        </p:spPr>
        <p:txBody>
          <a:bodyPr>
            <a:normAutofit fontScale="90000"/>
          </a:bodyPr>
          <a:lstStyle/>
          <a:p>
            <a:pPr algn="ctr"/>
            <a:r>
              <a:rPr lang="lt-LT">
                <a:latin typeface="Arial"/>
                <a:cs typeface="Arial"/>
              </a:rPr>
              <a:t>Ekosistemų tipai</a:t>
            </a:r>
            <a:endParaRPr lang="lt-LT"/>
          </a:p>
        </p:txBody>
      </p:sp>
      <p:pic>
        <p:nvPicPr>
          <p:cNvPr id="8" name="Picture 7">
            <a:extLst>
              <a:ext uri="{FF2B5EF4-FFF2-40B4-BE49-F238E27FC236}">
                <a16:creationId xmlns:a16="http://schemas.microsoft.com/office/drawing/2014/main" id="{D32EE95C-58D0-4511-9626-6DB0C77C738E}"/>
              </a:ext>
            </a:extLst>
          </p:cNvPr>
          <p:cNvPicPr>
            <a:picLocks noChangeAspect="1"/>
          </p:cNvPicPr>
          <p:nvPr/>
        </p:nvPicPr>
        <p:blipFill>
          <a:blip r:embed="rId3"/>
          <a:stretch>
            <a:fillRect/>
          </a:stretch>
        </p:blipFill>
        <p:spPr>
          <a:xfrm>
            <a:off x="5156063" y="2311730"/>
            <a:ext cx="6909074" cy="3134103"/>
          </a:xfrm>
          <a:prstGeom prst="rect">
            <a:avLst/>
          </a:prstGeom>
        </p:spPr>
      </p:pic>
      <p:sp>
        <p:nvSpPr>
          <p:cNvPr id="7" name="TextBox 6">
            <a:extLst>
              <a:ext uri="{FF2B5EF4-FFF2-40B4-BE49-F238E27FC236}">
                <a16:creationId xmlns:a16="http://schemas.microsoft.com/office/drawing/2014/main" id="{BC5C75D7-C611-4831-8E16-8CF97B4E23FC}"/>
              </a:ext>
            </a:extLst>
          </p:cNvPr>
          <p:cNvSpPr txBox="1"/>
          <p:nvPr/>
        </p:nvSpPr>
        <p:spPr>
          <a:xfrm>
            <a:off x="1883229" y="1334476"/>
            <a:ext cx="7810500" cy="369332"/>
          </a:xfrm>
          <a:prstGeom prst="rect">
            <a:avLst/>
          </a:prstGeom>
          <a:noFill/>
        </p:spPr>
        <p:txBody>
          <a:bodyPr wrap="square" rtlCol="0">
            <a:spAutoFit/>
          </a:bodyPr>
          <a:lstStyle/>
          <a:p>
            <a:pPr algn="ctr"/>
            <a:r>
              <a:rPr lang="lt-LT" dirty="0">
                <a:latin typeface="Arial" panose="020B0604020202020204" pitchFamily="34" charset="0"/>
                <a:cs typeface="Arial" panose="020B0604020202020204" pitchFamily="34" charset="0"/>
              </a:rPr>
              <a:t>Šalies teritorijoje identifikuota 13 ekosistemų tipų</a:t>
            </a:r>
          </a:p>
        </p:txBody>
      </p:sp>
    </p:spTree>
    <p:extLst>
      <p:ext uri="{BB962C8B-B14F-4D97-AF65-F5344CB8AC3E}">
        <p14:creationId xmlns:p14="http://schemas.microsoft.com/office/powerpoint/2010/main" val="2073952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aphicFrame>
        <p:nvGraphicFramePr>
          <p:cNvPr id="15" name="Content Placeholder 14">
            <a:extLst>
              <a:ext uri="{FF2B5EF4-FFF2-40B4-BE49-F238E27FC236}">
                <a16:creationId xmlns:a16="http://schemas.microsoft.com/office/drawing/2014/main" id="{582C0FBD-FA68-40FF-8573-83B6955FFD8A}"/>
              </a:ext>
            </a:extLst>
          </p:cNvPr>
          <p:cNvGraphicFramePr>
            <a:graphicFrameLocks noGrp="1"/>
          </p:cNvGraphicFramePr>
          <p:nvPr>
            <p:ph sz="half" idx="2"/>
            <p:extLst>
              <p:ext uri="{D42A27DB-BD31-4B8C-83A1-F6EECF244321}">
                <p14:modId xmlns:p14="http://schemas.microsoft.com/office/powerpoint/2010/main" val="2643192359"/>
              </p:ext>
            </p:extLst>
          </p:nvPr>
        </p:nvGraphicFramePr>
        <p:xfrm>
          <a:off x="6523623" y="2013717"/>
          <a:ext cx="5157787" cy="36004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EB4E4299-810C-4532-BD8D-49B38CD728E6}"/>
              </a:ext>
            </a:extLst>
          </p:cNvPr>
          <p:cNvSpPr>
            <a:spLocks noGrp="1"/>
          </p:cNvSpPr>
          <p:nvPr>
            <p:ph type="body" sz="quarter" idx="3"/>
          </p:nvPr>
        </p:nvSpPr>
        <p:spPr>
          <a:xfrm>
            <a:off x="607218" y="5641489"/>
            <a:ext cx="5183188" cy="714861"/>
          </a:xfrm>
        </p:spPr>
        <p:txBody>
          <a:bodyPr>
            <a:normAutofit/>
          </a:bodyPr>
          <a:lstStyle/>
          <a:p>
            <a:r>
              <a:rPr lang="lt-LT" sz="1000"/>
              <a:t>*  GRPK objektai, nepriskirti jokioms ekosistemoms.</a:t>
            </a:r>
          </a:p>
          <a:p>
            <a:r>
              <a:rPr lang="lt-LT" sz="1000"/>
              <a:t> </a:t>
            </a:r>
          </a:p>
        </p:txBody>
      </p:sp>
      <p:graphicFrame>
        <p:nvGraphicFramePr>
          <p:cNvPr id="12" name="Content Placeholder 11">
            <a:extLst>
              <a:ext uri="{FF2B5EF4-FFF2-40B4-BE49-F238E27FC236}">
                <a16:creationId xmlns:a16="http://schemas.microsoft.com/office/drawing/2014/main" id="{AB2FB597-C1CF-449B-B43F-404B5BD40338}"/>
              </a:ext>
            </a:extLst>
          </p:cNvPr>
          <p:cNvGraphicFramePr>
            <a:graphicFrameLocks noGrp="1"/>
          </p:cNvGraphicFramePr>
          <p:nvPr>
            <p:ph sz="quarter" idx="4"/>
            <p:extLst>
              <p:ext uri="{D42A27DB-BD31-4B8C-83A1-F6EECF244321}">
                <p14:modId xmlns:p14="http://schemas.microsoft.com/office/powerpoint/2010/main" val="3751023147"/>
              </p:ext>
            </p:extLst>
          </p:nvPr>
        </p:nvGraphicFramePr>
        <p:xfrm>
          <a:off x="682624" y="2146711"/>
          <a:ext cx="5183188" cy="3600450"/>
        </p:xfrm>
        <a:graphic>
          <a:graphicData uri="http://schemas.openxmlformats.org/drawingml/2006/chart">
            <c:chart xmlns:c="http://schemas.openxmlformats.org/drawingml/2006/chart" xmlns:r="http://schemas.openxmlformats.org/officeDocument/2006/relationships" r:id="rId4"/>
          </a:graphicData>
        </a:graphic>
      </p:graphicFrame>
      <p:sp>
        <p:nvSpPr>
          <p:cNvPr id="6" name="Date Placeholder 5">
            <a:extLst>
              <a:ext uri="{FF2B5EF4-FFF2-40B4-BE49-F238E27FC236}">
                <a16:creationId xmlns:a16="http://schemas.microsoft.com/office/drawing/2014/main" id="{8F604553-5D5D-4E19-8D98-76E1EF53BDA1}"/>
              </a:ext>
            </a:extLst>
          </p:cNvPr>
          <p:cNvSpPr>
            <a:spLocks noGrp="1"/>
          </p:cNvSpPr>
          <p:nvPr>
            <p:ph type="dt" sz="half" idx="10"/>
          </p:nvPr>
        </p:nvSpPr>
        <p:spPr/>
        <p:txBody>
          <a:bodyPr/>
          <a:lstStyle/>
          <a:p>
            <a:r>
              <a:rPr lang="lt-LT"/>
              <a:t>2024-04-09</a:t>
            </a:r>
          </a:p>
        </p:txBody>
      </p:sp>
      <p:sp>
        <p:nvSpPr>
          <p:cNvPr id="7" name="Slide Number Placeholder 6">
            <a:extLst>
              <a:ext uri="{FF2B5EF4-FFF2-40B4-BE49-F238E27FC236}">
                <a16:creationId xmlns:a16="http://schemas.microsoft.com/office/drawing/2014/main" id="{229C6900-4E9A-46FF-9255-2353F55D9E17}"/>
              </a:ext>
            </a:extLst>
          </p:cNvPr>
          <p:cNvSpPr>
            <a:spLocks noGrp="1"/>
          </p:cNvSpPr>
          <p:nvPr>
            <p:ph type="sldNum" sz="quarter" idx="12"/>
          </p:nvPr>
        </p:nvSpPr>
        <p:spPr/>
        <p:txBody>
          <a:bodyPr/>
          <a:lstStyle/>
          <a:p>
            <a:fld id="{3371771D-F660-431A-8233-71E7CC6AA6B3}" type="slidenum">
              <a:rPr lang="lt-LT" smtClean="0"/>
              <a:t>6</a:t>
            </a:fld>
            <a:endParaRPr lang="lt-LT"/>
          </a:p>
        </p:txBody>
      </p:sp>
      <p:sp>
        <p:nvSpPr>
          <p:cNvPr id="8" name="Title 7">
            <a:extLst>
              <a:ext uri="{FF2B5EF4-FFF2-40B4-BE49-F238E27FC236}">
                <a16:creationId xmlns:a16="http://schemas.microsoft.com/office/drawing/2014/main" id="{F2F4C893-7D2D-4A2A-A607-538694FD12AD}"/>
              </a:ext>
            </a:extLst>
          </p:cNvPr>
          <p:cNvSpPr>
            <a:spLocks noGrp="1"/>
          </p:cNvSpPr>
          <p:nvPr>
            <p:ph type="title"/>
          </p:nvPr>
        </p:nvSpPr>
        <p:spPr>
          <a:xfrm>
            <a:off x="838200" y="710996"/>
            <a:ext cx="10515600" cy="532838"/>
          </a:xfrm>
        </p:spPr>
        <p:txBody>
          <a:bodyPr/>
          <a:lstStyle/>
          <a:p>
            <a:pPr algn="ctr"/>
            <a:r>
              <a:rPr lang="lt-LT"/>
              <a:t>Ekosistemų tipų struktūra</a:t>
            </a:r>
          </a:p>
        </p:txBody>
      </p:sp>
      <p:sp>
        <p:nvSpPr>
          <p:cNvPr id="9" name="Footer Placeholder 8">
            <a:extLst>
              <a:ext uri="{FF2B5EF4-FFF2-40B4-BE49-F238E27FC236}">
                <a16:creationId xmlns:a16="http://schemas.microsoft.com/office/drawing/2014/main" id="{B2EB152F-AF14-4F82-96BC-D7933EA4A492}"/>
              </a:ext>
            </a:extLst>
          </p:cNvPr>
          <p:cNvSpPr>
            <a:spLocks noGrp="1"/>
          </p:cNvSpPr>
          <p:nvPr>
            <p:ph type="ftr" sz="quarter" idx="13"/>
          </p:nvPr>
        </p:nvSpPr>
        <p:spPr/>
        <p:txBody>
          <a:bodyPr/>
          <a:lstStyle/>
          <a:p>
            <a:r>
              <a:rPr lang="lt-LT"/>
              <a:t>Lietuvos ekosistemos ir jų būklė – eksperimentinė statistika</a:t>
            </a:r>
          </a:p>
        </p:txBody>
      </p:sp>
      <p:sp>
        <p:nvSpPr>
          <p:cNvPr id="3" name="TextBox 2">
            <a:extLst>
              <a:ext uri="{FF2B5EF4-FFF2-40B4-BE49-F238E27FC236}">
                <a16:creationId xmlns:a16="http://schemas.microsoft.com/office/drawing/2014/main" id="{C776DE67-4CE8-4127-BF40-5E4F8081B328}"/>
              </a:ext>
            </a:extLst>
          </p:cNvPr>
          <p:cNvSpPr txBox="1"/>
          <p:nvPr/>
        </p:nvSpPr>
        <p:spPr>
          <a:xfrm>
            <a:off x="868680" y="1317596"/>
            <a:ext cx="10454640" cy="369332"/>
          </a:xfrm>
          <a:prstGeom prst="rect">
            <a:avLst/>
          </a:prstGeom>
          <a:noFill/>
        </p:spPr>
        <p:txBody>
          <a:bodyPr wrap="square" lIns="91440" tIns="45720" rIns="91440" bIns="45720" rtlCol="0" anchor="t">
            <a:spAutoFit/>
          </a:bodyPr>
          <a:lstStyle/>
          <a:p>
            <a:r>
              <a:rPr lang="en-US" dirty="0">
                <a:latin typeface="Arial" panose="020B0604020202020204" pitchFamily="34" charset="0"/>
                <a:cs typeface="Arial" panose="020B0604020202020204" pitchFamily="34" charset="0"/>
              </a:rPr>
              <a:t>Did</a:t>
            </a:r>
            <a:r>
              <a:rPr lang="lt-LT" dirty="0" err="1">
                <a:latin typeface="Arial" panose="020B0604020202020204" pitchFamily="34" charset="0"/>
                <a:cs typeface="Arial" panose="020B0604020202020204" pitchFamily="34" charset="0"/>
              </a:rPr>
              <a:t>žiausią</a:t>
            </a:r>
            <a:r>
              <a:rPr lang="lt-LT" dirty="0">
                <a:latin typeface="Arial" panose="020B0604020202020204" pitchFamily="34" charset="0"/>
                <a:cs typeface="Arial" panose="020B0604020202020204" pitchFamily="34" charset="0"/>
              </a:rPr>
              <a:t> plotą užima sausumos ekosistemos, iš jų dirbamoji žemė – 45,7 proc.</a:t>
            </a:r>
          </a:p>
        </p:txBody>
      </p:sp>
    </p:spTree>
    <p:extLst>
      <p:ext uri="{BB962C8B-B14F-4D97-AF65-F5344CB8AC3E}">
        <p14:creationId xmlns:p14="http://schemas.microsoft.com/office/powerpoint/2010/main" val="141847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DA05131-E0D3-44AD-A1FB-DEC0FD784DF2}"/>
              </a:ext>
            </a:extLst>
          </p:cNvPr>
          <p:cNvSpPr>
            <a:spLocks noGrp="1"/>
          </p:cNvSpPr>
          <p:nvPr>
            <p:ph type="dt" sz="half" idx="10"/>
          </p:nvPr>
        </p:nvSpPr>
        <p:spPr/>
        <p:txBody>
          <a:bodyPr/>
          <a:lstStyle/>
          <a:p>
            <a:r>
              <a:rPr lang="lt-LT"/>
              <a:t>2024-04-09</a:t>
            </a:r>
          </a:p>
        </p:txBody>
      </p:sp>
      <p:sp>
        <p:nvSpPr>
          <p:cNvPr id="4" name="Slide Number Placeholder 3">
            <a:extLst>
              <a:ext uri="{FF2B5EF4-FFF2-40B4-BE49-F238E27FC236}">
                <a16:creationId xmlns:a16="http://schemas.microsoft.com/office/drawing/2014/main" id="{1A01851A-1053-4037-858A-9900AFC0F525}"/>
              </a:ext>
            </a:extLst>
          </p:cNvPr>
          <p:cNvSpPr>
            <a:spLocks noGrp="1"/>
          </p:cNvSpPr>
          <p:nvPr>
            <p:ph type="sldNum" sz="quarter" idx="12"/>
          </p:nvPr>
        </p:nvSpPr>
        <p:spPr/>
        <p:txBody>
          <a:bodyPr/>
          <a:lstStyle/>
          <a:p>
            <a:fld id="{3371771D-F660-431A-8233-71E7CC6AA6B3}" type="slidenum">
              <a:rPr lang="lt-LT" smtClean="0"/>
              <a:t>7</a:t>
            </a:fld>
            <a:endParaRPr lang="lt-LT"/>
          </a:p>
        </p:txBody>
      </p:sp>
      <p:sp>
        <p:nvSpPr>
          <p:cNvPr id="5" name="Footer Placeholder 4">
            <a:extLst>
              <a:ext uri="{FF2B5EF4-FFF2-40B4-BE49-F238E27FC236}">
                <a16:creationId xmlns:a16="http://schemas.microsoft.com/office/drawing/2014/main" id="{40B71A5B-13EE-43E9-AF20-40D9E2AB5800}"/>
              </a:ext>
            </a:extLst>
          </p:cNvPr>
          <p:cNvSpPr>
            <a:spLocks noGrp="1"/>
          </p:cNvSpPr>
          <p:nvPr>
            <p:ph type="ftr" sz="quarter" idx="3"/>
          </p:nvPr>
        </p:nvSpPr>
        <p:spPr/>
        <p:txBody>
          <a:bodyPr/>
          <a:lstStyle/>
          <a:p>
            <a:r>
              <a:rPr lang="lt-LT"/>
              <a:t>Lietuvos ekosistemos ir jų būklė – eksperimentinė statistika</a:t>
            </a:r>
          </a:p>
        </p:txBody>
      </p:sp>
      <p:sp>
        <p:nvSpPr>
          <p:cNvPr id="6" name="Title 5">
            <a:extLst>
              <a:ext uri="{FF2B5EF4-FFF2-40B4-BE49-F238E27FC236}">
                <a16:creationId xmlns:a16="http://schemas.microsoft.com/office/drawing/2014/main" id="{EA867C88-C34D-4A67-AF46-1ABE9BCC80EF}"/>
              </a:ext>
            </a:extLst>
          </p:cNvPr>
          <p:cNvSpPr>
            <a:spLocks noGrp="1"/>
          </p:cNvSpPr>
          <p:nvPr>
            <p:ph type="title"/>
          </p:nvPr>
        </p:nvSpPr>
        <p:spPr>
          <a:xfrm>
            <a:off x="1494366" y="312318"/>
            <a:ext cx="8409517" cy="650544"/>
          </a:xfrm>
        </p:spPr>
        <p:txBody>
          <a:bodyPr>
            <a:normAutofit fontScale="90000"/>
          </a:bodyPr>
          <a:lstStyle/>
          <a:p>
            <a:pPr algn="ctr"/>
            <a:r>
              <a:rPr lang="lt-LT"/>
              <a:t>Bazinis statistinių miško būklės rodiklių rinkinys</a:t>
            </a:r>
          </a:p>
        </p:txBody>
      </p:sp>
      <p:sp>
        <p:nvSpPr>
          <p:cNvPr id="9" name="TextBox 8">
            <a:extLst>
              <a:ext uri="{FF2B5EF4-FFF2-40B4-BE49-F238E27FC236}">
                <a16:creationId xmlns:a16="http://schemas.microsoft.com/office/drawing/2014/main" id="{EB17B362-43A7-4C3F-ADAB-C6CBF65F9378}"/>
              </a:ext>
            </a:extLst>
          </p:cNvPr>
          <p:cNvSpPr txBox="1"/>
          <p:nvPr/>
        </p:nvSpPr>
        <p:spPr>
          <a:xfrm>
            <a:off x="914161" y="1365506"/>
            <a:ext cx="5081286" cy="1754326"/>
          </a:xfrm>
          <a:prstGeom prst="rect">
            <a:avLst/>
          </a:prstGeom>
          <a:solidFill>
            <a:srgbClr val="049699"/>
          </a:solidFill>
          <a:ln>
            <a:solidFill>
              <a:schemeClr val="tx1"/>
            </a:solidFill>
          </a:ln>
        </p:spPr>
        <p:txBody>
          <a:bodyPr wrap="square" lIns="91440" tIns="45720" rIns="91440" bIns="45720" rtlCol="0" anchor="t">
            <a:spAutoFit/>
          </a:bodyPr>
          <a:lstStyle/>
          <a:p>
            <a:r>
              <a:rPr lang="lt-LT" sz="1600" b="1" u="sng" dirty="0">
                <a:solidFill>
                  <a:srgbClr val="FFFFFF"/>
                </a:solidFill>
                <a:latin typeface="Arial"/>
                <a:cs typeface="Arial"/>
              </a:rPr>
              <a:t>Fizikinės būklės rodikliai</a:t>
            </a:r>
            <a:endParaRPr lang="en-US" sz="1600" b="1" u="sng" dirty="0">
              <a:solidFill>
                <a:srgbClr val="FFFFFF"/>
              </a:solidFill>
              <a:latin typeface="Arial"/>
              <a:cs typeface="Arial"/>
            </a:endParaRPr>
          </a:p>
          <a:p>
            <a:endParaRPr lang="lt-LT" sz="1600" b="1" u="sng" dirty="0">
              <a:solidFill>
                <a:srgbClr val="FFFFFF"/>
              </a:solidFill>
              <a:latin typeface="Arial"/>
              <a:cs typeface="Arial"/>
            </a:endParaRPr>
          </a:p>
          <a:p>
            <a:pPr marL="285750" indent="-285750">
              <a:buFont typeface="Arial" panose="020B0604020202020204" pitchFamily="34" charset="0"/>
              <a:buChar char="•"/>
            </a:pPr>
            <a:r>
              <a:rPr lang="lt-LT" sz="1600" dirty="0">
                <a:solidFill>
                  <a:srgbClr val="FFFFFF"/>
                </a:solidFill>
                <a:latin typeface="Arial"/>
                <a:cs typeface="Arial"/>
              </a:rPr>
              <a:t>Pelkinių durpinių dirvožemių dalis</a:t>
            </a:r>
          </a:p>
          <a:p>
            <a:pPr marL="285750" indent="-285750">
              <a:buFont typeface="Arial" panose="020B0604020202020204" pitchFamily="34" charset="0"/>
              <a:buChar char="•"/>
            </a:pPr>
            <a:r>
              <a:rPr lang="lt-LT" sz="1600" dirty="0">
                <a:solidFill>
                  <a:srgbClr val="FFFFFF"/>
                </a:solidFill>
                <a:latin typeface="Arial"/>
                <a:cs typeface="Arial"/>
              </a:rPr>
              <a:t>Pelkinių durpinių nusausintų dirvožemių dalis</a:t>
            </a:r>
            <a:endParaRPr lang="en-US" sz="1600" dirty="0">
              <a:solidFill>
                <a:srgbClr val="FFFFFF"/>
              </a:solidFill>
              <a:latin typeface="Arial"/>
              <a:cs typeface="Arial"/>
            </a:endParaRPr>
          </a:p>
          <a:p>
            <a:pPr marL="285750" indent="-285750">
              <a:buFont typeface="Arial" panose="020B0604020202020204" pitchFamily="34" charset="0"/>
              <a:buChar char="•"/>
            </a:pPr>
            <a:endParaRPr lang="en-US" sz="1600" dirty="0">
              <a:solidFill>
                <a:srgbClr val="FFFFFF"/>
              </a:solidFill>
              <a:latin typeface="Arial"/>
              <a:cs typeface="Arial"/>
            </a:endParaRPr>
          </a:p>
          <a:p>
            <a:endParaRPr lang="lt-LT" sz="1600" dirty="0">
              <a:solidFill>
                <a:srgbClr val="FFFFFF"/>
              </a:solidFill>
              <a:latin typeface="Arial"/>
              <a:cs typeface="Arial"/>
            </a:endParaRPr>
          </a:p>
          <a:p>
            <a:endParaRPr lang="en-US" sz="1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8517FF3-AFEC-4EB7-890B-FB236A0470C6}"/>
              </a:ext>
            </a:extLst>
          </p:cNvPr>
          <p:cNvSpPr txBox="1"/>
          <p:nvPr/>
        </p:nvSpPr>
        <p:spPr>
          <a:xfrm>
            <a:off x="914161" y="3439666"/>
            <a:ext cx="5081286" cy="1261884"/>
          </a:xfrm>
          <a:prstGeom prst="rect">
            <a:avLst/>
          </a:prstGeom>
          <a:solidFill>
            <a:srgbClr val="049699"/>
          </a:solidFill>
          <a:ln>
            <a:solidFill>
              <a:schemeClr val="tx1"/>
            </a:solidFill>
          </a:ln>
        </p:spPr>
        <p:txBody>
          <a:bodyPr wrap="square" lIns="91440" tIns="45720" rIns="91440" bIns="45720" rtlCol="0" anchor="t">
            <a:spAutoFit/>
          </a:bodyPr>
          <a:lstStyle/>
          <a:p>
            <a:r>
              <a:rPr lang="lt-LT" sz="1600" b="1" u="sng" dirty="0">
                <a:solidFill>
                  <a:srgbClr val="FFFFFF"/>
                </a:solidFill>
                <a:latin typeface="Arial"/>
                <a:cs typeface="Arial"/>
              </a:rPr>
              <a:t>Cheminės būklės rodikliai</a:t>
            </a:r>
            <a:endParaRPr lang="en-US" sz="1600" b="1" u="sng" dirty="0">
              <a:solidFill>
                <a:srgbClr val="FFFFFF"/>
              </a:solidFill>
              <a:latin typeface="Arial"/>
              <a:cs typeface="Arial"/>
            </a:endParaRPr>
          </a:p>
          <a:p>
            <a:endParaRPr lang="lt-LT" sz="1600" b="1" u="sng" dirty="0">
              <a:latin typeface="Arial"/>
              <a:cs typeface="Arial"/>
            </a:endParaRPr>
          </a:p>
          <a:p>
            <a:pPr marL="285750" indent="-285750">
              <a:buFont typeface="Arial" panose="020B0604020202020204" pitchFamily="34" charset="0"/>
              <a:buChar char="•"/>
            </a:pPr>
            <a:r>
              <a:rPr lang="lt-LT" sz="1600" dirty="0">
                <a:solidFill>
                  <a:srgbClr val="FFFFFF"/>
                </a:solidFill>
                <a:latin typeface="Arial"/>
                <a:cs typeface="Arial"/>
              </a:rPr>
              <a:t>Vidutinis suminis dirvožemio organinės anglies (DOC) kiekis 1 ha</a:t>
            </a:r>
          </a:p>
          <a:p>
            <a:endParaRPr lang="en-US" sz="12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8A46A386-78CC-41AD-8A8F-2CA05838AD4C}"/>
              </a:ext>
            </a:extLst>
          </p:cNvPr>
          <p:cNvSpPr txBox="1"/>
          <p:nvPr/>
        </p:nvSpPr>
        <p:spPr>
          <a:xfrm>
            <a:off x="914161" y="4936688"/>
            <a:ext cx="5081286" cy="1323439"/>
          </a:xfrm>
          <a:prstGeom prst="rect">
            <a:avLst/>
          </a:prstGeom>
          <a:solidFill>
            <a:srgbClr val="049699"/>
          </a:solidFill>
          <a:ln>
            <a:solidFill>
              <a:schemeClr val="tx1"/>
            </a:solidFill>
          </a:ln>
        </p:spPr>
        <p:txBody>
          <a:bodyPr wrap="square" lIns="91440" tIns="45720" rIns="91440" bIns="45720" rtlCol="0" anchor="t">
            <a:spAutoFit/>
          </a:bodyPr>
          <a:lstStyle/>
          <a:p>
            <a:r>
              <a:rPr lang="lt-LT" sz="1600" b="1" u="sng" dirty="0">
                <a:solidFill>
                  <a:srgbClr val="FFFFFF"/>
                </a:solidFill>
                <a:latin typeface="Arial"/>
                <a:cs typeface="Arial"/>
              </a:rPr>
              <a:t>Kompozicinės būklės rodikliai</a:t>
            </a:r>
            <a:endParaRPr lang="en-US" sz="1600" b="1" u="sng" dirty="0">
              <a:solidFill>
                <a:srgbClr val="FFFFFF"/>
              </a:solidFill>
              <a:latin typeface="Arial"/>
              <a:cs typeface="Arial"/>
            </a:endParaRPr>
          </a:p>
          <a:p>
            <a:endParaRPr lang="lt-LT" sz="1600" b="1" u="sng" dirty="0">
              <a:latin typeface="Arial"/>
              <a:cs typeface="Arial"/>
            </a:endParaRPr>
          </a:p>
          <a:p>
            <a:pPr marL="285750" indent="-285750">
              <a:buFont typeface="Arial" panose="020B0604020202020204" pitchFamily="34" charset="0"/>
              <a:buChar char="•"/>
            </a:pPr>
            <a:r>
              <a:rPr lang="lt-LT" sz="1600" dirty="0">
                <a:solidFill>
                  <a:srgbClr val="FFFFFF"/>
                </a:solidFill>
                <a:latin typeface="Arial"/>
                <a:cs typeface="Arial"/>
              </a:rPr>
              <a:t>Mišrių medynų dalis</a:t>
            </a:r>
          </a:p>
          <a:p>
            <a:pPr marL="285750" indent="-285750">
              <a:buFont typeface="Arial" panose="020B0604020202020204" pitchFamily="34" charset="0"/>
              <a:buChar char="•"/>
            </a:pPr>
            <a:r>
              <a:rPr lang="lt-LT" sz="1600" dirty="0">
                <a:solidFill>
                  <a:srgbClr val="FFFFFF"/>
                </a:solidFill>
                <a:latin typeface="Arial"/>
                <a:cs typeface="Arial"/>
              </a:rPr>
              <a:t>Natūraliai atsikuriančių medynų dalis</a:t>
            </a:r>
          </a:p>
          <a:p>
            <a:pPr marL="285750" indent="-285750">
              <a:buFont typeface="Arial" panose="020B0604020202020204" pitchFamily="34" charset="0"/>
              <a:buChar char="•"/>
            </a:pPr>
            <a:r>
              <a:rPr lang="lt-LT" sz="1600" dirty="0">
                <a:solidFill>
                  <a:srgbClr val="FFFFFF"/>
                </a:solidFill>
                <a:latin typeface="Arial"/>
                <a:cs typeface="Arial"/>
              </a:rPr>
              <a:t>Atželdintų medynų dalis</a:t>
            </a:r>
          </a:p>
        </p:txBody>
      </p:sp>
      <p:sp>
        <p:nvSpPr>
          <p:cNvPr id="12" name="TextBox 11">
            <a:extLst>
              <a:ext uri="{FF2B5EF4-FFF2-40B4-BE49-F238E27FC236}">
                <a16:creationId xmlns:a16="http://schemas.microsoft.com/office/drawing/2014/main" id="{F1952DE7-CDA8-4D4D-925A-5428BC8C0DE9}"/>
              </a:ext>
            </a:extLst>
          </p:cNvPr>
          <p:cNvSpPr txBox="1"/>
          <p:nvPr/>
        </p:nvSpPr>
        <p:spPr>
          <a:xfrm>
            <a:off x="6095999" y="1366418"/>
            <a:ext cx="5563760" cy="1815882"/>
          </a:xfrm>
          <a:prstGeom prst="rect">
            <a:avLst/>
          </a:prstGeom>
          <a:solidFill>
            <a:srgbClr val="049699"/>
          </a:solidFill>
          <a:ln>
            <a:solidFill>
              <a:schemeClr val="tx1"/>
            </a:solidFill>
          </a:ln>
        </p:spPr>
        <p:txBody>
          <a:bodyPr wrap="square" lIns="91440" tIns="45720" rIns="91440" bIns="45720" rtlCol="0" anchor="t">
            <a:spAutoFit/>
          </a:bodyPr>
          <a:lstStyle/>
          <a:p>
            <a:r>
              <a:rPr lang="lt-LT" sz="1600" b="1" u="sng" dirty="0">
                <a:solidFill>
                  <a:srgbClr val="FFFFFF"/>
                </a:solidFill>
                <a:latin typeface="Arial"/>
                <a:cs typeface="Arial"/>
              </a:rPr>
              <a:t>Struktūriniai rodikliai</a:t>
            </a:r>
            <a:endParaRPr lang="en-US" sz="1600" b="1" u="sng" dirty="0">
              <a:solidFill>
                <a:srgbClr val="FFFFFF"/>
              </a:solidFill>
              <a:latin typeface="Arial"/>
              <a:cs typeface="Arial"/>
            </a:endParaRPr>
          </a:p>
          <a:p>
            <a:endParaRPr lang="lt-LT" sz="1600" b="1" u="sng" dirty="0">
              <a:solidFill>
                <a:srgbClr val="FFFFFF"/>
              </a:solidFill>
              <a:latin typeface="Arial"/>
              <a:cs typeface="Arial"/>
            </a:endParaRPr>
          </a:p>
          <a:p>
            <a:pPr marL="285750" indent="-285750">
              <a:buFont typeface="Arial" panose="020B0604020202020204" pitchFamily="34" charset="0"/>
              <a:buChar char="•"/>
            </a:pPr>
            <a:r>
              <a:rPr lang="lt-LT" sz="1600" dirty="0">
                <a:solidFill>
                  <a:srgbClr val="FFFFFF"/>
                </a:solidFill>
                <a:latin typeface="Arial"/>
                <a:cs typeface="Arial"/>
              </a:rPr>
              <a:t>Vidutinis medynų skalsumas</a:t>
            </a:r>
          </a:p>
          <a:p>
            <a:pPr marL="285750" indent="-285750">
              <a:buFont typeface="Arial" panose="020B0604020202020204" pitchFamily="34" charset="0"/>
              <a:buChar char="•"/>
            </a:pPr>
            <a:r>
              <a:rPr lang="lt-LT" sz="1600" dirty="0" err="1">
                <a:solidFill>
                  <a:srgbClr val="FFFFFF"/>
                </a:solidFill>
                <a:latin typeface="Arial"/>
                <a:cs typeface="Arial"/>
              </a:rPr>
              <a:t>Retmių</a:t>
            </a:r>
            <a:r>
              <a:rPr lang="lt-LT" sz="1600" dirty="0">
                <a:solidFill>
                  <a:srgbClr val="FFFFFF"/>
                </a:solidFill>
                <a:latin typeface="Arial"/>
                <a:cs typeface="Arial"/>
              </a:rPr>
              <a:t> dalis</a:t>
            </a:r>
          </a:p>
          <a:p>
            <a:pPr marL="285750" indent="-285750">
              <a:buFont typeface="Arial" panose="020B0604020202020204" pitchFamily="34" charset="0"/>
              <a:buChar char="•"/>
            </a:pPr>
            <a:r>
              <a:rPr lang="lt-LT" sz="1600" dirty="0">
                <a:solidFill>
                  <a:srgbClr val="FFFFFF"/>
                </a:solidFill>
                <a:latin typeface="Arial"/>
                <a:cs typeface="Arial"/>
              </a:rPr>
              <a:t>Vidutinio (modalinio) skalsumo medynų dalis</a:t>
            </a:r>
          </a:p>
          <a:p>
            <a:pPr marL="285750" indent="-285750">
              <a:buFont typeface="Arial" panose="020B0604020202020204" pitchFamily="34" charset="0"/>
              <a:buChar char="•"/>
            </a:pPr>
            <a:r>
              <a:rPr lang="lt-LT" sz="1600" dirty="0">
                <a:solidFill>
                  <a:srgbClr val="FFFFFF"/>
                </a:solidFill>
                <a:latin typeface="Arial"/>
                <a:cs typeface="Arial"/>
              </a:rPr>
              <a:t>Vidutinis savaime žūvančių medžių tūris per metus 1 a</a:t>
            </a:r>
          </a:p>
          <a:p>
            <a:pPr marL="285750" indent="-285750">
              <a:buFont typeface="Arial" panose="020B0604020202020204" pitchFamily="34" charset="0"/>
              <a:buChar char="•"/>
            </a:pPr>
            <a:r>
              <a:rPr lang="lt-LT" sz="1600" dirty="0">
                <a:solidFill>
                  <a:srgbClr val="FFFFFF"/>
                </a:solidFill>
                <a:latin typeface="Arial"/>
                <a:cs typeface="Arial"/>
              </a:rPr>
              <a:t>Senų medynų dalis</a:t>
            </a:r>
          </a:p>
        </p:txBody>
      </p:sp>
      <p:sp>
        <p:nvSpPr>
          <p:cNvPr id="13" name="TextBox 12">
            <a:extLst>
              <a:ext uri="{FF2B5EF4-FFF2-40B4-BE49-F238E27FC236}">
                <a16:creationId xmlns:a16="http://schemas.microsoft.com/office/drawing/2014/main" id="{766FFD91-8105-4C0F-AF16-D6F8D3753BB6}"/>
              </a:ext>
            </a:extLst>
          </p:cNvPr>
          <p:cNvSpPr txBox="1"/>
          <p:nvPr/>
        </p:nvSpPr>
        <p:spPr>
          <a:xfrm>
            <a:off x="6095999" y="3428552"/>
            <a:ext cx="5563760" cy="1261884"/>
          </a:xfrm>
          <a:prstGeom prst="rect">
            <a:avLst/>
          </a:prstGeom>
          <a:solidFill>
            <a:srgbClr val="049699"/>
          </a:solidFill>
          <a:ln>
            <a:solidFill>
              <a:schemeClr val="tx1"/>
            </a:solidFill>
          </a:ln>
        </p:spPr>
        <p:txBody>
          <a:bodyPr wrap="square" lIns="91440" tIns="45720" rIns="91440" bIns="45720" rtlCol="0" anchor="t">
            <a:spAutoFit/>
          </a:bodyPr>
          <a:lstStyle/>
          <a:p>
            <a:r>
              <a:rPr lang="lt-LT" sz="1600" b="1" u="sng" dirty="0">
                <a:solidFill>
                  <a:srgbClr val="FFFFFF"/>
                </a:solidFill>
                <a:latin typeface="Arial"/>
                <a:cs typeface="Arial"/>
              </a:rPr>
              <a:t>Funkciniai rodikliai</a:t>
            </a:r>
            <a:endParaRPr lang="en-US" sz="1600" b="1" u="sng" dirty="0">
              <a:solidFill>
                <a:srgbClr val="FFFFFF"/>
              </a:solidFill>
              <a:latin typeface="Arial"/>
              <a:cs typeface="Arial"/>
            </a:endParaRPr>
          </a:p>
          <a:p>
            <a:endParaRPr lang="lt-LT" sz="1600" b="1" u="sng" dirty="0">
              <a:latin typeface="Arial"/>
              <a:cs typeface="Arial"/>
            </a:endParaRPr>
          </a:p>
          <a:p>
            <a:pPr marL="285750" indent="-285750">
              <a:buFont typeface="Arial" panose="020B0604020202020204" pitchFamily="34" charset="0"/>
              <a:buChar char="•"/>
            </a:pPr>
            <a:r>
              <a:rPr lang="lt-LT" sz="1600" dirty="0">
                <a:solidFill>
                  <a:srgbClr val="FFFFFF"/>
                </a:solidFill>
                <a:latin typeface="Arial"/>
                <a:cs typeface="Arial"/>
              </a:rPr>
              <a:t>Vidutinis medienos tūris 1 ha</a:t>
            </a:r>
          </a:p>
          <a:p>
            <a:pPr marL="285750" indent="-285750">
              <a:buFont typeface="Arial" panose="020B0604020202020204" pitchFamily="34" charset="0"/>
              <a:buChar char="•"/>
            </a:pPr>
            <a:r>
              <a:rPr lang="lt-LT" sz="1600" dirty="0">
                <a:solidFill>
                  <a:srgbClr val="FFFFFF"/>
                </a:solidFill>
                <a:latin typeface="Arial"/>
                <a:cs typeface="Arial"/>
              </a:rPr>
              <a:t>Vidutinis anglies biomasės kiekis 1 ha</a:t>
            </a:r>
          </a:p>
          <a:p>
            <a:endParaRPr lang="en-US" sz="12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08CDF771-04E5-4DBD-AAA3-991ECB5D6F3E}"/>
              </a:ext>
            </a:extLst>
          </p:cNvPr>
          <p:cNvSpPr txBox="1"/>
          <p:nvPr/>
        </p:nvSpPr>
        <p:spPr>
          <a:xfrm>
            <a:off x="6095999" y="4936688"/>
            <a:ext cx="5563760" cy="1323439"/>
          </a:xfrm>
          <a:prstGeom prst="rect">
            <a:avLst/>
          </a:prstGeom>
          <a:solidFill>
            <a:srgbClr val="049699"/>
          </a:solidFill>
          <a:ln>
            <a:solidFill>
              <a:schemeClr val="tx1"/>
            </a:solidFill>
          </a:ln>
        </p:spPr>
        <p:txBody>
          <a:bodyPr wrap="square" lIns="91440" tIns="45720" rIns="91440" bIns="45720" rtlCol="0" anchor="t">
            <a:spAutoFit/>
          </a:bodyPr>
          <a:lstStyle/>
          <a:p>
            <a:r>
              <a:rPr lang="lt-LT" sz="1600" b="1" u="sng" dirty="0">
                <a:solidFill>
                  <a:srgbClr val="FFFFFF"/>
                </a:solidFill>
                <a:latin typeface="Arial"/>
                <a:cs typeface="Arial"/>
              </a:rPr>
              <a:t>Kraštovaizdžio rodikliai</a:t>
            </a:r>
            <a:endParaRPr lang="en-US" sz="1600" b="1" u="sng" dirty="0">
              <a:solidFill>
                <a:srgbClr val="FFFFFF"/>
              </a:solidFill>
              <a:latin typeface="Arial"/>
              <a:cs typeface="Arial"/>
            </a:endParaRPr>
          </a:p>
          <a:p>
            <a:endParaRPr lang="lt-LT" sz="1600" b="1" u="sng" dirty="0">
              <a:latin typeface="Arial"/>
              <a:cs typeface="Arial"/>
            </a:endParaRPr>
          </a:p>
          <a:p>
            <a:pPr marL="285750" indent="-285750">
              <a:buFont typeface="Arial" panose="020B0604020202020204" pitchFamily="34" charset="0"/>
              <a:buChar char="•"/>
            </a:pPr>
            <a:r>
              <a:rPr lang="lt-LT" sz="1600" dirty="0">
                <a:solidFill>
                  <a:srgbClr val="FFFFFF"/>
                </a:solidFill>
                <a:latin typeface="Arial"/>
                <a:cs typeface="Arial"/>
              </a:rPr>
              <a:t>Miško žemės plotų didėjimo greitis per 10 m.</a:t>
            </a:r>
          </a:p>
          <a:p>
            <a:pPr marL="285750" indent="-285750">
              <a:buFont typeface="Arial" panose="020B0604020202020204" pitchFamily="34" charset="0"/>
              <a:buChar char="•"/>
            </a:pPr>
            <a:r>
              <a:rPr lang="lt-LT" sz="1600" dirty="0">
                <a:solidFill>
                  <a:srgbClr val="FFFFFF"/>
                </a:solidFill>
                <a:latin typeface="Arial"/>
                <a:cs typeface="Arial"/>
              </a:rPr>
              <a:t>Vidutinis pamiškių ilgis 1 ha</a:t>
            </a:r>
          </a:p>
          <a:p>
            <a:pPr marL="285750" indent="-285750">
              <a:buFont typeface="Arial" panose="020B0604020202020204" pitchFamily="34" charset="0"/>
              <a:buChar char="•"/>
            </a:pPr>
            <a:r>
              <a:rPr lang="lt-LT" sz="1600" dirty="0">
                <a:solidFill>
                  <a:srgbClr val="FFFFFF"/>
                </a:solidFill>
                <a:latin typeface="Arial"/>
                <a:cs typeface="Arial"/>
              </a:rPr>
              <a:t>Vidutinis </a:t>
            </a:r>
            <a:r>
              <a:rPr lang="lt-LT" sz="1600" dirty="0" err="1">
                <a:solidFill>
                  <a:srgbClr val="FFFFFF"/>
                </a:solidFill>
                <a:latin typeface="Arial"/>
                <a:cs typeface="Arial"/>
              </a:rPr>
              <a:t>Euklidinis</a:t>
            </a:r>
            <a:r>
              <a:rPr lang="lt-LT" sz="1600" dirty="0">
                <a:solidFill>
                  <a:srgbClr val="FFFFFF"/>
                </a:solidFill>
                <a:latin typeface="Arial"/>
                <a:cs typeface="Arial"/>
              </a:rPr>
              <a:t> atstumas iki miško</a:t>
            </a:r>
          </a:p>
        </p:txBody>
      </p:sp>
    </p:spTree>
    <p:extLst>
      <p:ext uri="{BB962C8B-B14F-4D97-AF65-F5344CB8AC3E}">
        <p14:creationId xmlns:p14="http://schemas.microsoft.com/office/powerpoint/2010/main" val="564548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1624A4-7C3E-4EFA-BC02-99391EDFAD66}"/>
              </a:ext>
            </a:extLst>
          </p:cNvPr>
          <p:cNvSpPr>
            <a:spLocks noGrp="1"/>
          </p:cNvSpPr>
          <p:nvPr>
            <p:ph type="dt" sz="half" idx="10"/>
          </p:nvPr>
        </p:nvSpPr>
        <p:spPr/>
        <p:txBody>
          <a:bodyPr/>
          <a:lstStyle/>
          <a:p>
            <a:r>
              <a:rPr lang="lt-LT"/>
              <a:t>2024-04-09</a:t>
            </a:r>
          </a:p>
        </p:txBody>
      </p:sp>
      <p:sp>
        <p:nvSpPr>
          <p:cNvPr id="4" name="Slide Number Placeholder 3">
            <a:extLst>
              <a:ext uri="{FF2B5EF4-FFF2-40B4-BE49-F238E27FC236}">
                <a16:creationId xmlns:a16="http://schemas.microsoft.com/office/drawing/2014/main" id="{040861BD-87C7-4D6F-ADA3-27CBECC910D4}"/>
              </a:ext>
            </a:extLst>
          </p:cNvPr>
          <p:cNvSpPr>
            <a:spLocks noGrp="1"/>
          </p:cNvSpPr>
          <p:nvPr>
            <p:ph type="sldNum" sz="quarter" idx="12"/>
          </p:nvPr>
        </p:nvSpPr>
        <p:spPr/>
        <p:txBody>
          <a:bodyPr/>
          <a:lstStyle/>
          <a:p>
            <a:fld id="{3371771D-F660-431A-8233-71E7CC6AA6B3}" type="slidenum">
              <a:rPr lang="lt-LT" smtClean="0"/>
              <a:t>8</a:t>
            </a:fld>
            <a:endParaRPr lang="lt-LT"/>
          </a:p>
        </p:txBody>
      </p:sp>
      <p:sp>
        <p:nvSpPr>
          <p:cNvPr id="5" name="Footer Placeholder 4">
            <a:extLst>
              <a:ext uri="{FF2B5EF4-FFF2-40B4-BE49-F238E27FC236}">
                <a16:creationId xmlns:a16="http://schemas.microsoft.com/office/drawing/2014/main" id="{8119A4E7-8E4B-48F7-AF6D-0686C1FD1078}"/>
              </a:ext>
            </a:extLst>
          </p:cNvPr>
          <p:cNvSpPr>
            <a:spLocks noGrp="1"/>
          </p:cNvSpPr>
          <p:nvPr>
            <p:ph type="ftr" sz="quarter" idx="3"/>
          </p:nvPr>
        </p:nvSpPr>
        <p:spPr/>
        <p:txBody>
          <a:bodyPr/>
          <a:lstStyle/>
          <a:p>
            <a:r>
              <a:rPr lang="lt-LT"/>
              <a:t>Lietuvos ekosistemos ir jų būklė – eksperimentinė statistika</a:t>
            </a:r>
          </a:p>
        </p:txBody>
      </p:sp>
      <p:sp>
        <p:nvSpPr>
          <p:cNvPr id="7" name="Rectangle 6">
            <a:extLst>
              <a:ext uri="{FF2B5EF4-FFF2-40B4-BE49-F238E27FC236}">
                <a16:creationId xmlns:a16="http://schemas.microsoft.com/office/drawing/2014/main" id="{0AAE639B-9D3D-4125-B377-1F2223058A51}"/>
              </a:ext>
            </a:extLst>
          </p:cNvPr>
          <p:cNvSpPr/>
          <p:nvPr/>
        </p:nvSpPr>
        <p:spPr>
          <a:xfrm>
            <a:off x="762524" y="1910295"/>
            <a:ext cx="583676" cy="4504670"/>
          </a:xfrm>
          <a:prstGeom prst="rect">
            <a:avLst/>
          </a:prstGeom>
          <a:solidFill>
            <a:srgbClr val="2D33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91440" tIns="45720" rIns="91440" bIns="45720" rtlCol="0" anchor="ctr"/>
          <a:lstStyle/>
          <a:p>
            <a:pPr algn="ctr"/>
            <a:r>
              <a:rPr lang="lt-LT" sz="2000" b="1" dirty="0">
                <a:solidFill>
                  <a:srgbClr val="FFFFFF"/>
                </a:solidFill>
              </a:rPr>
              <a:t>Indikatoriaus reikšmė</a:t>
            </a:r>
            <a:endParaRPr lang="en-US" sz="2000" b="1" dirty="0">
              <a:solidFill>
                <a:srgbClr val="FFFFFF"/>
              </a:solidFill>
              <a:ea typeface="Calibri"/>
              <a:cs typeface="Calibri"/>
            </a:endParaRPr>
          </a:p>
        </p:txBody>
      </p:sp>
      <p:cxnSp>
        <p:nvCxnSpPr>
          <p:cNvPr id="9" name="Straight Connector 8">
            <a:extLst>
              <a:ext uri="{FF2B5EF4-FFF2-40B4-BE49-F238E27FC236}">
                <a16:creationId xmlns:a16="http://schemas.microsoft.com/office/drawing/2014/main" id="{16152869-B6D8-4F6B-831D-EB1273EDCD78}"/>
              </a:ext>
            </a:extLst>
          </p:cNvPr>
          <p:cNvCxnSpPr>
            <a:cxnSpLocks/>
          </p:cNvCxnSpPr>
          <p:nvPr/>
        </p:nvCxnSpPr>
        <p:spPr>
          <a:xfrm>
            <a:off x="1346200" y="4152861"/>
            <a:ext cx="459557"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2D21902-288A-42EE-9513-C0F0FA48B631}"/>
              </a:ext>
            </a:extLst>
          </p:cNvPr>
          <p:cNvSpPr txBox="1"/>
          <p:nvPr/>
        </p:nvSpPr>
        <p:spPr>
          <a:xfrm>
            <a:off x="1831035" y="3873182"/>
            <a:ext cx="583676" cy="461665"/>
          </a:xfrm>
          <a:prstGeom prst="rect">
            <a:avLst/>
          </a:prstGeom>
          <a:noFill/>
        </p:spPr>
        <p:txBody>
          <a:bodyPr wrap="square" rtlCol="0">
            <a:spAutoFit/>
          </a:bodyPr>
          <a:lstStyle/>
          <a:p>
            <a:r>
              <a:rPr lang="lt-LT" sz="2400"/>
              <a:t>0,5</a:t>
            </a:r>
            <a:endParaRPr lang="en-US" sz="2400"/>
          </a:p>
        </p:txBody>
      </p:sp>
      <p:sp>
        <p:nvSpPr>
          <p:cNvPr id="11" name="Rectangle: Rounded Corners 10">
            <a:extLst>
              <a:ext uri="{FF2B5EF4-FFF2-40B4-BE49-F238E27FC236}">
                <a16:creationId xmlns:a16="http://schemas.microsoft.com/office/drawing/2014/main" id="{DB4E6F1F-B744-43D6-82C5-FEBC4A58D6D3}"/>
              </a:ext>
            </a:extLst>
          </p:cNvPr>
          <p:cNvSpPr/>
          <p:nvPr/>
        </p:nvSpPr>
        <p:spPr>
          <a:xfrm>
            <a:off x="2571019" y="3634679"/>
            <a:ext cx="2932130" cy="1036362"/>
          </a:xfrm>
          <a:prstGeom prst="roundRect">
            <a:avLst/>
          </a:prstGeom>
          <a:solidFill>
            <a:srgbClr val="049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b="1" dirty="0">
                <a:solidFill>
                  <a:srgbClr val="FFFFFF"/>
                </a:solidFill>
              </a:rPr>
              <a:t>2 indikatorių reikšmė </a:t>
            </a:r>
            <a:r>
              <a:rPr lang="en-US" b="1" dirty="0">
                <a:solidFill>
                  <a:srgbClr val="FFFFFF"/>
                </a:solidFill>
              </a:rPr>
              <a:t>= 0,5</a:t>
            </a:r>
            <a:endParaRPr lang="lt-LT" b="1" dirty="0">
              <a:solidFill>
                <a:srgbClr val="FFFFFF"/>
              </a:solidFill>
            </a:endParaRPr>
          </a:p>
        </p:txBody>
      </p:sp>
      <p:sp>
        <p:nvSpPr>
          <p:cNvPr id="12" name="Rectangle: Rounded Corners 11">
            <a:extLst>
              <a:ext uri="{FF2B5EF4-FFF2-40B4-BE49-F238E27FC236}">
                <a16:creationId xmlns:a16="http://schemas.microsoft.com/office/drawing/2014/main" id="{60A2FEC5-CC8C-4D03-BFB7-B3E9BFF51F18}"/>
              </a:ext>
            </a:extLst>
          </p:cNvPr>
          <p:cNvSpPr/>
          <p:nvPr/>
        </p:nvSpPr>
        <p:spPr>
          <a:xfrm>
            <a:off x="1945878" y="5037755"/>
            <a:ext cx="2894815" cy="1036362"/>
          </a:xfrm>
          <a:prstGeom prst="roundRect">
            <a:avLst/>
          </a:prstGeom>
          <a:solidFill>
            <a:srgbClr val="049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b="1" dirty="0">
                <a:solidFill>
                  <a:srgbClr val="FFFFFF"/>
                </a:solidFill>
              </a:rPr>
              <a:t>7 indikatorių reikšmė &lt; 0,5</a:t>
            </a:r>
            <a:endParaRPr lang="lt-LT" b="1" dirty="0">
              <a:solidFill>
                <a:srgbClr val="FFFFFF"/>
              </a:solidFill>
              <a:ea typeface="Calibri"/>
              <a:cs typeface="Calibri"/>
            </a:endParaRPr>
          </a:p>
        </p:txBody>
      </p:sp>
      <p:sp>
        <p:nvSpPr>
          <p:cNvPr id="13" name="Rectangle: Rounded Corners 12">
            <a:extLst>
              <a:ext uri="{FF2B5EF4-FFF2-40B4-BE49-F238E27FC236}">
                <a16:creationId xmlns:a16="http://schemas.microsoft.com/office/drawing/2014/main" id="{8B48FBEF-BA2C-46D6-829C-997E2D1762F7}"/>
              </a:ext>
            </a:extLst>
          </p:cNvPr>
          <p:cNvSpPr/>
          <p:nvPr/>
        </p:nvSpPr>
        <p:spPr>
          <a:xfrm>
            <a:off x="1950666" y="2220113"/>
            <a:ext cx="2847680" cy="1036362"/>
          </a:xfrm>
          <a:prstGeom prst="roundRect">
            <a:avLst/>
          </a:prstGeom>
          <a:solidFill>
            <a:srgbClr val="049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b="1" dirty="0">
                <a:solidFill>
                  <a:srgbClr val="FFFFFF"/>
                </a:solidFill>
              </a:rPr>
              <a:t>7 indikatorių reikšmė</a:t>
            </a:r>
            <a:r>
              <a:rPr lang="en-US" b="1" dirty="0">
                <a:solidFill>
                  <a:srgbClr val="FFFFFF"/>
                </a:solidFill>
              </a:rPr>
              <a:t> &gt; 0,5</a:t>
            </a:r>
            <a:endParaRPr lang="lt-LT" b="1" dirty="0">
              <a:solidFill>
                <a:srgbClr val="FFFFFF"/>
              </a:solidFill>
            </a:endParaRPr>
          </a:p>
        </p:txBody>
      </p:sp>
      <p:cxnSp>
        <p:nvCxnSpPr>
          <p:cNvPr id="16" name="Straight Connector 15">
            <a:extLst>
              <a:ext uri="{FF2B5EF4-FFF2-40B4-BE49-F238E27FC236}">
                <a16:creationId xmlns:a16="http://schemas.microsoft.com/office/drawing/2014/main" id="{24F145DE-20F7-4280-9228-48AEA069AEEA}"/>
              </a:ext>
            </a:extLst>
          </p:cNvPr>
          <p:cNvCxnSpPr>
            <a:cxnSpLocks/>
          </p:cNvCxnSpPr>
          <p:nvPr/>
        </p:nvCxnSpPr>
        <p:spPr>
          <a:xfrm flipV="1">
            <a:off x="1365739" y="6413623"/>
            <a:ext cx="311870" cy="1342"/>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AEB0529-E059-4131-AA9B-3211D4D063C1}"/>
              </a:ext>
            </a:extLst>
          </p:cNvPr>
          <p:cNvSpPr txBox="1"/>
          <p:nvPr/>
        </p:nvSpPr>
        <p:spPr>
          <a:xfrm>
            <a:off x="1628763" y="6075329"/>
            <a:ext cx="319907" cy="461665"/>
          </a:xfrm>
          <a:prstGeom prst="rect">
            <a:avLst/>
          </a:prstGeom>
          <a:noFill/>
        </p:spPr>
        <p:txBody>
          <a:bodyPr wrap="square" rtlCol="0">
            <a:spAutoFit/>
          </a:bodyPr>
          <a:lstStyle/>
          <a:p>
            <a:r>
              <a:rPr lang="lt-LT" sz="2400"/>
              <a:t>0</a:t>
            </a:r>
            <a:endParaRPr lang="en-US" sz="2400"/>
          </a:p>
        </p:txBody>
      </p:sp>
      <p:cxnSp>
        <p:nvCxnSpPr>
          <p:cNvPr id="18" name="Straight Connector 17">
            <a:extLst>
              <a:ext uri="{FF2B5EF4-FFF2-40B4-BE49-F238E27FC236}">
                <a16:creationId xmlns:a16="http://schemas.microsoft.com/office/drawing/2014/main" id="{0EBFBE42-CBB7-4100-9585-AC137518CDA7}"/>
              </a:ext>
            </a:extLst>
          </p:cNvPr>
          <p:cNvCxnSpPr>
            <a:cxnSpLocks/>
          </p:cNvCxnSpPr>
          <p:nvPr/>
        </p:nvCxnSpPr>
        <p:spPr>
          <a:xfrm flipV="1">
            <a:off x="1365739" y="1900623"/>
            <a:ext cx="311870" cy="1342"/>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571C155-393D-4B41-9201-8348FEFEB6D3}"/>
              </a:ext>
            </a:extLst>
          </p:cNvPr>
          <p:cNvSpPr txBox="1"/>
          <p:nvPr/>
        </p:nvSpPr>
        <p:spPr>
          <a:xfrm>
            <a:off x="1675100" y="1718540"/>
            <a:ext cx="311870" cy="461665"/>
          </a:xfrm>
          <a:prstGeom prst="rect">
            <a:avLst/>
          </a:prstGeom>
          <a:noFill/>
        </p:spPr>
        <p:txBody>
          <a:bodyPr wrap="square" rtlCol="0">
            <a:spAutoFit/>
          </a:bodyPr>
          <a:lstStyle/>
          <a:p>
            <a:r>
              <a:rPr lang="en-US" sz="2400"/>
              <a:t>1</a:t>
            </a:r>
          </a:p>
        </p:txBody>
      </p:sp>
      <p:sp>
        <p:nvSpPr>
          <p:cNvPr id="24" name="Rectangle: Rounded Corners 23">
            <a:extLst>
              <a:ext uri="{FF2B5EF4-FFF2-40B4-BE49-F238E27FC236}">
                <a16:creationId xmlns:a16="http://schemas.microsoft.com/office/drawing/2014/main" id="{C5F7CC1F-4391-4F7E-BD1C-6E50B68C1CE8}"/>
              </a:ext>
            </a:extLst>
          </p:cNvPr>
          <p:cNvSpPr/>
          <p:nvPr/>
        </p:nvSpPr>
        <p:spPr>
          <a:xfrm>
            <a:off x="7120077" y="2212160"/>
            <a:ext cx="2859943" cy="1044360"/>
          </a:xfrm>
          <a:prstGeom prst="roundRect">
            <a:avLst/>
          </a:prstGeom>
          <a:solidFill>
            <a:srgbClr val="049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b="1" dirty="0">
                <a:solidFill>
                  <a:srgbClr val="FFFFFF"/>
                </a:solidFill>
              </a:rPr>
              <a:t>3 indikatorių reikšmė padidėjo (</a:t>
            </a:r>
            <a:r>
              <a:rPr lang="lt-LT" b="1" i="1" u="sng" dirty="0">
                <a:solidFill>
                  <a:srgbClr val="FFFFFF"/>
                </a:solidFill>
              </a:rPr>
              <a:t>būklė pagerėjo</a:t>
            </a:r>
            <a:r>
              <a:rPr lang="lt-LT" b="1" dirty="0">
                <a:solidFill>
                  <a:srgbClr val="FFFFFF"/>
                </a:solidFill>
              </a:rPr>
              <a:t>)</a:t>
            </a:r>
            <a:endParaRPr lang="en-US" b="1" dirty="0">
              <a:solidFill>
                <a:srgbClr val="FFFFFF"/>
              </a:solidFill>
              <a:ea typeface="Calibri"/>
              <a:cs typeface="Calibri"/>
            </a:endParaRPr>
          </a:p>
        </p:txBody>
      </p:sp>
      <p:sp>
        <p:nvSpPr>
          <p:cNvPr id="25" name="Rectangle: Rounded Corners 24">
            <a:extLst>
              <a:ext uri="{FF2B5EF4-FFF2-40B4-BE49-F238E27FC236}">
                <a16:creationId xmlns:a16="http://schemas.microsoft.com/office/drawing/2014/main" id="{E8E71862-3798-4A1E-B81F-0286D723BA25}"/>
              </a:ext>
            </a:extLst>
          </p:cNvPr>
          <p:cNvSpPr/>
          <p:nvPr/>
        </p:nvSpPr>
        <p:spPr>
          <a:xfrm>
            <a:off x="7114224" y="5036048"/>
            <a:ext cx="2856026" cy="1044360"/>
          </a:xfrm>
          <a:prstGeom prst="roundRect">
            <a:avLst/>
          </a:prstGeom>
          <a:solidFill>
            <a:srgbClr val="049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b="1" dirty="0">
                <a:solidFill>
                  <a:srgbClr val="FFFFFF"/>
                </a:solidFill>
              </a:rPr>
              <a:t>6 indikatorių reikšmė sumažėjo (</a:t>
            </a:r>
            <a:r>
              <a:rPr lang="lt-LT" b="1" i="1" u="sng" dirty="0">
                <a:solidFill>
                  <a:srgbClr val="FFFFFF"/>
                </a:solidFill>
              </a:rPr>
              <a:t>būklė pablogėjo</a:t>
            </a:r>
            <a:r>
              <a:rPr lang="lt-LT" b="1" dirty="0">
                <a:solidFill>
                  <a:srgbClr val="FFFFFF"/>
                </a:solidFill>
              </a:rPr>
              <a:t>)</a:t>
            </a:r>
            <a:endParaRPr lang="en-US" b="1" dirty="0">
              <a:solidFill>
                <a:srgbClr val="FFFFFF"/>
              </a:solidFill>
              <a:ea typeface="Calibri"/>
              <a:cs typeface="Calibri"/>
            </a:endParaRPr>
          </a:p>
        </p:txBody>
      </p:sp>
      <p:sp>
        <p:nvSpPr>
          <p:cNvPr id="26" name="Rectangle: Rounded Corners 25">
            <a:extLst>
              <a:ext uri="{FF2B5EF4-FFF2-40B4-BE49-F238E27FC236}">
                <a16:creationId xmlns:a16="http://schemas.microsoft.com/office/drawing/2014/main" id="{1C20A4E8-4F0C-4A55-8C67-843F7B614A52}"/>
              </a:ext>
            </a:extLst>
          </p:cNvPr>
          <p:cNvSpPr/>
          <p:nvPr/>
        </p:nvSpPr>
        <p:spPr>
          <a:xfrm>
            <a:off x="6106144" y="3624909"/>
            <a:ext cx="3079656" cy="1043728"/>
          </a:xfrm>
          <a:prstGeom prst="roundRect">
            <a:avLst/>
          </a:prstGeom>
          <a:solidFill>
            <a:srgbClr val="049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b="1" dirty="0">
                <a:solidFill>
                  <a:srgbClr val="FFFFFF"/>
                </a:solidFill>
              </a:rPr>
              <a:t>7 indikatorių reikšmė nepakito </a:t>
            </a:r>
            <a:r>
              <a:rPr lang="lt-LT" b="1" u="sng" dirty="0">
                <a:solidFill>
                  <a:srgbClr val="FFFFFF"/>
                </a:solidFill>
              </a:rPr>
              <a:t>(</a:t>
            </a:r>
            <a:r>
              <a:rPr lang="lt-LT" b="1" i="1" u="sng" dirty="0">
                <a:solidFill>
                  <a:srgbClr val="FFFFFF"/>
                </a:solidFill>
              </a:rPr>
              <a:t>būklė nepakito</a:t>
            </a:r>
            <a:r>
              <a:rPr lang="lt-LT" b="1" u="sng" dirty="0">
                <a:solidFill>
                  <a:srgbClr val="FFFFFF"/>
                </a:solidFill>
              </a:rPr>
              <a:t>)</a:t>
            </a:r>
            <a:endParaRPr lang="en-US" b="1" u="sng" dirty="0">
              <a:solidFill>
                <a:srgbClr val="FFFFFF"/>
              </a:solidFill>
            </a:endParaRPr>
          </a:p>
        </p:txBody>
      </p:sp>
      <p:sp>
        <p:nvSpPr>
          <p:cNvPr id="27" name="Arrow: Up 26">
            <a:extLst>
              <a:ext uri="{FF2B5EF4-FFF2-40B4-BE49-F238E27FC236}">
                <a16:creationId xmlns:a16="http://schemas.microsoft.com/office/drawing/2014/main" id="{3F090572-1033-410B-BFBB-AC6C0F841B24}"/>
              </a:ext>
            </a:extLst>
          </p:cNvPr>
          <p:cNvSpPr/>
          <p:nvPr/>
        </p:nvSpPr>
        <p:spPr>
          <a:xfrm>
            <a:off x="9876073" y="1847883"/>
            <a:ext cx="405114" cy="1545408"/>
          </a:xfrm>
          <a:prstGeom prst="upArrow">
            <a:avLst/>
          </a:prstGeom>
          <a:solidFill>
            <a:srgbClr val="2D33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Up 27">
            <a:extLst>
              <a:ext uri="{FF2B5EF4-FFF2-40B4-BE49-F238E27FC236}">
                <a16:creationId xmlns:a16="http://schemas.microsoft.com/office/drawing/2014/main" id="{F1311B17-BBC6-4FC7-A860-CBB97A166D32}"/>
              </a:ext>
            </a:extLst>
          </p:cNvPr>
          <p:cNvSpPr/>
          <p:nvPr/>
        </p:nvSpPr>
        <p:spPr>
          <a:xfrm rot="10800000">
            <a:off x="9876073" y="4889510"/>
            <a:ext cx="405114" cy="1525242"/>
          </a:xfrm>
          <a:prstGeom prst="upArrow">
            <a:avLst/>
          </a:prstGeom>
          <a:solidFill>
            <a:srgbClr val="F15B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E75ED14-2F07-4B6C-957B-D2ECC7550D44}"/>
              </a:ext>
            </a:extLst>
          </p:cNvPr>
          <p:cNvSpPr txBox="1"/>
          <p:nvPr/>
        </p:nvSpPr>
        <p:spPr>
          <a:xfrm>
            <a:off x="758266" y="636467"/>
            <a:ext cx="4862387" cy="369332"/>
          </a:xfrm>
          <a:prstGeom prst="rect">
            <a:avLst/>
          </a:prstGeom>
          <a:noFill/>
        </p:spPr>
        <p:txBody>
          <a:bodyPr wrap="square" lIns="91440" tIns="45720" rIns="91440" bIns="45720" rtlCol="0" anchor="t">
            <a:spAutoFit/>
          </a:bodyPr>
          <a:lstStyle/>
          <a:p>
            <a:pPr algn="ctr"/>
            <a:r>
              <a:rPr lang="lt-LT" b="1" dirty="0">
                <a:latin typeface="Arial"/>
                <a:cs typeface="Times New Roman"/>
              </a:rPr>
              <a:t>Miškų būklės indikatorių reikšmės 2021 m.</a:t>
            </a:r>
            <a:endParaRPr lang="en-US" b="1" dirty="0">
              <a:latin typeface="Arial"/>
              <a:cs typeface="Times New Roman"/>
            </a:endParaRPr>
          </a:p>
        </p:txBody>
      </p:sp>
      <p:sp>
        <p:nvSpPr>
          <p:cNvPr id="32" name="TextBox 31">
            <a:extLst>
              <a:ext uri="{FF2B5EF4-FFF2-40B4-BE49-F238E27FC236}">
                <a16:creationId xmlns:a16="http://schemas.microsoft.com/office/drawing/2014/main" id="{6191D0F5-A64B-4CFB-9409-8B8BD9A738B8}"/>
              </a:ext>
            </a:extLst>
          </p:cNvPr>
          <p:cNvSpPr txBox="1"/>
          <p:nvPr/>
        </p:nvSpPr>
        <p:spPr>
          <a:xfrm>
            <a:off x="5917255" y="644072"/>
            <a:ext cx="5635132" cy="369332"/>
          </a:xfrm>
          <a:prstGeom prst="rect">
            <a:avLst/>
          </a:prstGeom>
          <a:noFill/>
        </p:spPr>
        <p:txBody>
          <a:bodyPr wrap="square" lIns="91440" tIns="45720" rIns="91440" bIns="45720" rtlCol="0" anchor="t">
            <a:spAutoFit/>
          </a:bodyPr>
          <a:lstStyle/>
          <a:p>
            <a:pPr algn="ctr"/>
            <a:r>
              <a:rPr lang="lt-LT" b="1" dirty="0">
                <a:latin typeface="Arial"/>
                <a:cs typeface="Times New Roman"/>
              </a:rPr>
              <a:t>Miškų būklės indikatorių pokytis 20</a:t>
            </a:r>
            <a:r>
              <a:rPr lang="en-US" b="1" dirty="0">
                <a:latin typeface="Arial"/>
                <a:cs typeface="Times New Roman"/>
              </a:rPr>
              <a:t>0</a:t>
            </a:r>
            <a:r>
              <a:rPr lang="lt-LT" b="1" dirty="0">
                <a:latin typeface="Arial"/>
                <a:cs typeface="Times New Roman"/>
              </a:rPr>
              <a:t>0–2021 m.</a:t>
            </a:r>
            <a:endParaRPr lang="en-US" b="1" dirty="0">
              <a:latin typeface="Arial"/>
              <a:cs typeface="Times New Roman"/>
            </a:endParaRPr>
          </a:p>
        </p:txBody>
      </p:sp>
      <p:sp>
        <p:nvSpPr>
          <p:cNvPr id="8" name="TextBox 7">
            <a:extLst>
              <a:ext uri="{FF2B5EF4-FFF2-40B4-BE49-F238E27FC236}">
                <a16:creationId xmlns:a16="http://schemas.microsoft.com/office/drawing/2014/main" id="{9AD2172B-B114-1733-E263-4A98E9899E6D}"/>
              </a:ext>
            </a:extLst>
          </p:cNvPr>
          <p:cNvSpPr txBox="1"/>
          <p:nvPr/>
        </p:nvSpPr>
        <p:spPr>
          <a:xfrm>
            <a:off x="771673" y="1001691"/>
            <a:ext cx="10985987" cy="830997"/>
          </a:xfrm>
          <a:prstGeom prst="rect">
            <a:avLst/>
          </a:prstGeom>
          <a:noFill/>
        </p:spPr>
        <p:txBody>
          <a:bodyPr wrap="square" lIns="91440" tIns="45720" rIns="91440" bIns="45720" rtlCol="0" anchor="t">
            <a:spAutoFit/>
          </a:bodyPr>
          <a:lstStyle/>
          <a:p>
            <a:pPr algn="just"/>
            <a:r>
              <a:rPr lang="lt-LT" sz="1600" dirty="0">
                <a:latin typeface="Arial"/>
                <a:cs typeface="Arial"/>
              </a:rPr>
              <a:t>Kiekvieno rodiklio reikšmė, naudojant nustatytus atskaitos lygius, atitinkančius idealią ir prastą būklę, standartizuota konvertuojant į indikatoriaus reikšmę skalėje nuo 0 iki 1 (kuo rodiklio indikatoriaus reikšmė arčiau 1, tuo rodiklio apibūdinama būklė geresnė)</a:t>
            </a:r>
            <a:endParaRPr lang="lt-LT" sz="1600" dirty="0">
              <a:latin typeface="Arial"/>
              <a:cs typeface="Calibri"/>
            </a:endParaRPr>
          </a:p>
        </p:txBody>
      </p:sp>
    </p:spTree>
    <p:extLst>
      <p:ext uri="{BB962C8B-B14F-4D97-AF65-F5344CB8AC3E}">
        <p14:creationId xmlns:p14="http://schemas.microsoft.com/office/powerpoint/2010/main" val="2561312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6FC53E-4100-4A77-88EC-1C02D70BE1D6}"/>
              </a:ext>
            </a:extLst>
          </p:cNvPr>
          <p:cNvSpPr>
            <a:spLocks noGrp="1"/>
          </p:cNvSpPr>
          <p:nvPr>
            <p:ph idx="1"/>
          </p:nvPr>
        </p:nvSpPr>
        <p:spPr/>
        <p:txBody>
          <a:bodyPr vert="horz" lIns="91440" tIns="45720" rIns="91440" bIns="45720" numCol="2" rtlCol="0" anchor="t">
            <a:normAutofit/>
          </a:bodyPr>
          <a:lstStyle/>
          <a:p>
            <a:pPr marL="0" indent="0">
              <a:buNone/>
            </a:pPr>
            <a:endParaRPr lang="lt-LT" sz="1800" dirty="0">
              <a:latin typeface="Arial"/>
              <a:cs typeface="Arial"/>
            </a:endParaRPr>
          </a:p>
          <a:p>
            <a:endParaRPr lang="lt-LT" sz="1800" dirty="0"/>
          </a:p>
          <a:p>
            <a:endParaRPr lang="lt-LT" sz="1800" dirty="0"/>
          </a:p>
        </p:txBody>
      </p:sp>
      <p:sp>
        <p:nvSpPr>
          <p:cNvPr id="3" name="Date Placeholder 2">
            <a:extLst>
              <a:ext uri="{FF2B5EF4-FFF2-40B4-BE49-F238E27FC236}">
                <a16:creationId xmlns:a16="http://schemas.microsoft.com/office/drawing/2014/main" id="{5279EA52-674C-484C-B71B-9CF49633C119}"/>
              </a:ext>
            </a:extLst>
          </p:cNvPr>
          <p:cNvSpPr>
            <a:spLocks noGrp="1"/>
          </p:cNvSpPr>
          <p:nvPr>
            <p:ph type="dt" sz="half" idx="10"/>
          </p:nvPr>
        </p:nvSpPr>
        <p:spPr/>
        <p:txBody>
          <a:bodyPr/>
          <a:lstStyle/>
          <a:p>
            <a:r>
              <a:rPr lang="lt-LT"/>
              <a:t>2024-04-09</a:t>
            </a:r>
          </a:p>
        </p:txBody>
      </p:sp>
      <p:sp>
        <p:nvSpPr>
          <p:cNvPr id="4" name="Slide Number Placeholder 3">
            <a:extLst>
              <a:ext uri="{FF2B5EF4-FFF2-40B4-BE49-F238E27FC236}">
                <a16:creationId xmlns:a16="http://schemas.microsoft.com/office/drawing/2014/main" id="{920E57C6-CDD9-4041-93F1-C4FDCECC6982}"/>
              </a:ext>
            </a:extLst>
          </p:cNvPr>
          <p:cNvSpPr>
            <a:spLocks noGrp="1"/>
          </p:cNvSpPr>
          <p:nvPr>
            <p:ph type="sldNum" sz="quarter" idx="12"/>
          </p:nvPr>
        </p:nvSpPr>
        <p:spPr/>
        <p:txBody>
          <a:bodyPr/>
          <a:lstStyle/>
          <a:p>
            <a:fld id="{3371771D-F660-431A-8233-71E7CC6AA6B3}" type="slidenum">
              <a:rPr lang="lt-LT" smtClean="0"/>
              <a:t>9</a:t>
            </a:fld>
            <a:endParaRPr lang="lt-LT"/>
          </a:p>
        </p:txBody>
      </p:sp>
      <p:sp>
        <p:nvSpPr>
          <p:cNvPr id="5" name="Footer Placeholder 4">
            <a:extLst>
              <a:ext uri="{FF2B5EF4-FFF2-40B4-BE49-F238E27FC236}">
                <a16:creationId xmlns:a16="http://schemas.microsoft.com/office/drawing/2014/main" id="{FCB3B90B-BFEE-4C0C-B83E-CC7DA22A2BB8}"/>
              </a:ext>
            </a:extLst>
          </p:cNvPr>
          <p:cNvSpPr>
            <a:spLocks noGrp="1"/>
          </p:cNvSpPr>
          <p:nvPr>
            <p:ph type="ftr" sz="quarter" idx="3"/>
          </p:nvPr>
        </p:nvSpPr>
        <p:spPr/>
        <p:txBody>
          <a:bodyPr/>
          <a:lstStyle/>
          <a:p>
            <a:r>
              <a:rPr lang="lt-LT"/>
              <a:t>Lietuvos ekosistemos ir jų būklė – eksperimentinė statistika</a:t>
            </a:r>
          </a:p>
        </p:txBody>
      </p:sp>
      <p:sp>
        <p:nvSpPr>
          <p:cNvPr id="6" name="Title 5">
            <a:extLst>
              <a:ext uri="{FF2B5EF4-FFF2-40B4-BE49-F238E27FC236}">
                <a16:creationId xmlns:a16="http://schemas.microsoft.com/office/drawing/2014/main" id="{B497A160-64B8-483B-9797-6A865FA7BB8D}"/>
              </a:ext>
            </a:extLst>
          </p:cNvPr>
          <p:cNvSpPr>
            <a:spLocks noGrp="1"/>
          </p:cNvSpPr>
          <p:nvPr>
            <p:ph type="title"/>
          </p:nvPr>
        </p:nvSpPr>
        <p:spPr>
          <a:xfrm>
            <a:off x="1672727" y="283207"/>
            <a:ext cx="5753100" cy="654590"/>
          </a:xfrm>
        </p:spPr>
        <p:txBody>
          <a:bodyPr/>
          <a:lstStyle/>
          <a:p>
            <a:pPr algn="ctr"/>
            <a:r>
              <a:rPr lang="lt-LT"/>
              <a:t>Natūraliai atsikuriantys medynai</a:t>
            </a:r>
          </a:p>
        </p:txBody>
      </p:sp>
      <p:pic>
        <p:nvPicPr>
          <p:cNvPr id="9" name="Picture 8">
            <a:extLst>
              <a:ext uri="{FF2B5EF4-FFF2-40B4-BE49-F238E27FC236}">
                <a16:creationId xmlns:a16="http://schemas.microsoft.com/office/drawing/2014/main" id="{0C2D2D1C-0668-4BE9-9EF6-DBD2CAE142B6}"/>
              </a:ext>
            </a:extLst>
          </p:cNvPr>
          <p:cNvPicPr>
            <a:picLocks noChangeAspect="1"/>
          </p:cNvPicPr>
          <p:nvPr/>
        </p:nvPicPr>
        <p:blipFill>
          <a:blip r:embed="rId3"/>
          <a:stretch>
            <a:fillRect/>
          </a:stretch>
        </p:blipFill>
        <p:spPr>
          <a:xfrm>
            <a:off x="5628778" y="2024525"/>
            <a:ext cx="6075637" cy="4365920"/>
          </a:xfrm>
          <a:prstGeom prst="rect">
            <a:avLst/>
          </a:prstGeom>
        </p:spPr>
      </p:pic>
      <p:sp>
        <p:nvSpPr>
          <p:cNvPr id="7" name="TextBox 6">
            <a:extLst>
              <a:ext uri="{FF2B5EF4-FFF2-40B4-BE49-F238E27FC236}">
                <a16:creationId xmlns:a16="http://schemas.microsoft.com/office/drawing/2014/main" id="{C61D9AE2-820C-497B-93CE-258D262B6BC6}"/>
              </a:ext>
            </a:extLst>
          </p:cNvPr>
          <p:cNvSpPr txBox="1"/>
          <p:nvPr/>
        </p:nvSpPr>
        <p:spPr>
          <a:xfrm>
            <a:off x="572061" y="1023678"/>
            <a:ext cx="11081459" cy="646331"/>
          </a:xfrm>
          <a:prstGeom prst="rect">
            <a:avLst/>
          </a:prstGeom>
          <a:noFill/>
        </p:spPr>
        <p:txBody>
          <a:bodyPr wrap="square" lIns="91440" tIns="45720" rIns="91440" bIns="45720" rtlCol="0" anchor="t">
            <a:spAutoFit/>
          </a:bodyPr>
          <a:lstStyle/>
          <a:p>
            <a:r>
              <a:rPr lang="lt-LT" dirty="0">
                <a:latin typeface="Arial"/>
                <a:cs typeface="Arial"/>
              </a:rPr>
              <a:t>Natūraliai atsikuriančių medynų dalis nuo 2000 m. iki 2021 m. nežymiai sumažėjo (nuo 77,7 iki 73,5 proc.) ir būklės indikatoriaus pokyčiui reikšmingos įtakos nepadarė. </a:t>
            </a:r>
          </a:p>
        </p:txBody>
      </p:sp>
      <p:pic>
        <p:nvPicPr>
          <p:cNvPr id="8" name="Paveikslėlis 7" descr="Paveikslėlis, kuriame yra tekstas, ekrano kopija, Šriftas, skaičius&#10;&#10;Automatiškai sugeneruotas aprašymas">
            <a:extLst>
              <a:ext uri="{FF2B5EF4-FFF2-40B4-BE49-F238E27FC236}">
                <a16:creationId xmlns:a16="http://schemas.microsoft.com/office/drawing/2014/main" id="{90F374CE-F73D-40B7-3C71-26C21701958B}"/>
              </a:ext>
            </a:extLst>
          </p:cNvPr>
          <p:cNvPicPr>
            <a:picLocks noChangeAspect="1"/>
          </p:cNvPicPr>
          <p:nvPr/>
        </p:nvPicPr>
        <p:blipFill>
          <a:blip r:embed="rId4"/>
          <a:stretch>
            <a:fillRect/>
          </a:stretch>
        </p:blipFill>
        <p:spPr>
          <a:xfrm>
            <a:off x="3191710" y="4806109"/>
            <a:ext cx="2208468" cy="1584336"/>
          </a:xfrm>
          <a:prstGeom prst="rect">
            <a:avLst/>
          </a:prstGeom>
        </p:spPr>
      </p:pic>
      <p:sp>
        <p:nvSpPr>
          <p:cNvPr id="10" name="Stačiakampis: trimatė kraštinė 9">
            <a:extLst>
              <a:ext uri="{FF2B5EF4-FFF2-40B4-BE49-F238E27FC236}">
                <a16:creationId xmlns:a16="http://schemas.microsoft.com/office/drawing/2014/main" id="{38D095C1-1955-04A9-490A-0EBC29E8DF76}"/>
              </a:ext>
            </a:extLst>
          </p:cNvPr>
          <p:cNvSpPr/>
          <p:nvPr/>
        </p:nvSpPr>
        <p:spPr>
          <a:xfrm>
            <a:off x="1030573" y="2423604"/>
            <a:ext cx="1402249" cy="1783248"/>
          </a:xfrm>
          <a:prstGeom prst="bevel">
            <a:avLst/>
          </a:prstGeom>
          <a:solidFill>
            <a:srgbClr val="049699"/>
          </a:solidFill>
          <a:ln>
            <a:solidFill>
              <a:srgbClr val="FFFFFF"/>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lt-LT" b="1" dirty="0">
                <a:solidFill>
                  <a:srgbClr val="FFFFFF"/>
                </a:solidFill>
                <a:latin typeface="Arial"/>
                <a:ea typeface="Calibri"/>
                <a:cs typeface="Calibri"/>
              </a:rPr>
              <a:t>2000 m.</a:t>
            </a:r>
          </a:p>
          <a:p>
            <a:pPr algn="ctr"/>
            <a:endParaRPr lang="lt-LT" b="1" dirty="0">
              <a:solidFill>
                <a:schemeClr val="tx1"/>
              </a:solidFill>
              <a:latin typeface="Arial"/>
              <a:ea typeface="Calibri"/>
              <a:cs typeface="Calibri"/>
            </a:endParaRPr>
          </a:p>
          <a:p>
            <a:pPr algn="ctr"/>
            <a:r>
              <a:rPr lang="lt-LT" b="1" dirty="0">
                <a:solidFill>
                  <a:srgbClr val="FFFFFF"/>
                </a:solidFill>
                <a:latin typeface="Arial"/>
                <a:ea typeface="Calibri"/>
                <a:cs typeface="Calibri"/>
              </a:rPr>
              <a:t>0,8</a:t>
            </a:r>
          </a:p>
        </p:txBody>
      </p:sp>
      <p:sp>
        <p:nvSpPr>
          <p:cNvPr id="11" name="Stačiakampis: trimatė kraštinė 10">
            <a:extLst>
              <a:ext uri="{FF2B5EF4-FFF2-40B4-BE49-F238E27FC236}">
                <a16:creationId xmlns:a16="http://schemas.microsoft.com/office/drawing/2014/main" id="{998F89CB-D67F-2D90-EB46-E3F3928A9AA8}"/>
              </a:ext>
            </a:extLst>
          </p:cNvPr>
          <p:cNvSpPr/>
          <p:nvPr/>
        </p:nvSpPr>
        <p:spPr>
          <a:xfrm>
            <a:off x="3733291" y="2428895"/>
            <a:ext cx="1391666" cy="1793831"/>
          </a:xfrm>
          <a:prstGeom prst="bevel">
            <a:avLst/>
          </a:prstGeom>
          <a:solidFill>
            <a:srgbClr val="049699"/>
          </a:solidFill>
          <a:ln>
            <a:solidFill>
              <a:srgbClr val="FFFFFF"/>
            </a:solidFill>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lt-LT" b="1" dirty="0">
                <a:solidFill>
                  <a:srgbClr val="FFFFFF"/>
                </a:solidFill>
                <a:latin typeface="Arial"/>
                <a:ea typeface="Calibri"/>
                <a:cs typeface="Calibri"/>
              </a:rPr>
              <a:t>2021 m.</a:t>
            </a:r>
          </a:p>
          <a:p>
            <a:pPr algn="ctr"/>
            <a:endParaRPr lang="lt-LT" b="1" dirty="0">
              <a:solidFill>
                <a:schemeClr val="tx1"/>
              </a:solidFill>
              <a:latin typeface="Arial"/>
              <a:ea typeface="Calibri"/>
              <a:cs typeface="Calibri"/>
            </a:endParaRPr>
          </a:p>
          <a:p>
            <a:pPr algn="ctr"/>
            <a:r>
              <a:rPr lang="lt-LT" b="1" dirty="0">
                <a:solidFill>
                  <a:srgbClr val="FFFFFF"/>
                </a:solidFill>
                <a:latin typeface="Arial"/>
                <a:ea typeface="Calibri"/>
                <a:cs typeface="Calibri"/>
              </a:rPr>
              <a:t>0,7</a:t>
            </a:r>
          </a:p>
        </p:txBody>
      </p:sp>
      <p:sp>
        <p:nvSpPr>
          <p:cNvPr id="13" name="TextBox 12">
            <a:extLst>
              <a:ext uri="{FF2B5EF4-FFF2-40B4-BE49-F238E27FC236}">
                <a16:creationId xmlns:a16="http://schemas.microsoft.com/office/drawing/2014/main" id="{5A6C0AE7-E5A9-ACBF-D3BC-B5C3C3200035}"/>
              </a:ext>
            </a:extLst>
          </p:cNvPr>
          <p:cNvSpPr txBox="1"/>
          <p:nvPr/>
        </p:nvSpPr>
        <p:spPr>
          <a:xfrm>
            <a:off x="935567" y="1909233"/>
            <a:ext cx="37062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b="1">
                <a:latin typeface="Arial"/>
                <a:cs typeface="Arial"/>
              </a:rPr>
              <a:t>Indikatorių reikšmės šalies lygiu</a:t>
            </a:r>
            <a:endParaRPr lang="en-US" b="1">
              <a:latin typeface="Arial"/>
              <a:cs typeface="Arial"/>
            </a:endParaRPr>
          </a:p>
        </p:txBody>
      </p:sp>
      <p:sp>
        <p:nvSpPr>
          <p:cNvPr id="14" name="Rodyklė: žemyn 13">
            <a:extLst>
              <a:ext uri="{FF2B5EF4-FFF2-40B4-BE49-F238E27FC236}">
                <a16:creationId xmlns:a16="http://schemas.microsoft.com/office/drawing/2014/main" id="{A71555F6-BAE2-5B41-3261-7B705939EF49}"/>
              </a:ext>
            </a:extLst>
          </p:cNvPr>
          <p:cNvSpPr/>
          <p:nvPr/>
        </p:nvSpPr>
        <p:spPr>
          <a:xfrm>
            <a:off x="2890351" y="2781046"/>
            <a:ext cx="484632" cy="978408"/>
          </a:xfrm>
          <a:prstGeom prst="downArrow">
            <a:avLst/>
          </a:prstGeom>
          <a:solidFill>
            <a:srgbClr val="049699"/>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426777079"/>
      </p:ext>
    </p:extLst>
  </p:cSld>
  <p:clrMapOvr>
    <a:masterClrMapping/>
  </p:clrMapOvr>
</p:sld>
</file>

<file path=ppt/theme/theme1.xml><?xml version="1.0" encoding="utf-8"?>
<a:theme xmlns:a="http://schemas.openxmlformats.org/drawingml/2006/main" name="Office Theme">
  <a:themeElements>
    <a:clrScheme name="VDA">
      <a:dk1>
        <a:srgbClr val="202A38"/>
      </a:dk1>
      <a:lt1>
        <a:srgbClr val="3E4297"/>
      </a:lt1>
      <a:dk2>
        <a:srgbClr val="151F57"/>
      </a:dk2>
      <a:lt2>
        <a:srgbClr val="E7E6E6"/>
      </a:lt2>
      <a:accent1>
        <a:srgbClr val="202A38"/>
      </a:accent1>
      <a:accent2>
        <a:srgbClr val="3E4297"/>
      </a:accent2>
      <a:accent3>
        <a:srgbClr val="595ABD"/>
      </a:accent3>
      <a:accent4>
        <a:srgbClr val="9BF0F2"/>
      </a:accent4>
      <a:accent5>
        <a:srgbClr val="04989B"/>
      </a:accent5>
      <a:accent6>
        <a:srgbClr val="FF5800"/>
      </a:accent6>
      <a:hlink>
        <a:srgbClr val="FFFFFF"/>
      </a:hlink>
      <a:folHlink>
        <a:srgbClr val="A7A7D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8">
      <a:dk1>
        <a:srgbClr val="3E4297"/>
      </a:dk1>
      <a:lt1>
        <a:sysClr val="window" lastClr="FFFFFF"/>
      </a:lt1>
      <a:dk2>
        <a:srgbClr val="3E4297"/>
      </a:dk2>
      <a:lt2>
        <a:srgbClr val="3E4297"/>
      </a:lt2>
      <a:accent1>
        <a:srgbClr val="5963DE"/>
      </a:accent1>
      <a:accent2>
        <a:srgbClr val="C8CBF4"/>
      </a:accent2>
      <a:accent3>
        <a:srgbClr val="05C3C8"/>
      </a:accent3>
      <a:accent4>
        <a:srgbClr val="C3FCFD"/>
      </a:accent4>
      <a:accent5>
        <a:srgbClr val="E64F00"/>
      </a:accent5>
      <a:accent6>
        <a:srgbClr val="FF7933"/>
      </a:accent6>
      <a:hlink>
        <a:srgbClr val="FF9B66"/>
      </a:hlink>
      <a:folHlink>
        <a:srgbClr val="05C3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as" ma:contentTypeID="0x0101009DCBB38E14D9AD42B5A37521E9254C2B" ma:contentTypeVersion="16" ma:contentTypeDescription="Kurkite naują dokumentą." ma:contentTypeScope="" ma:versionID="ca11cc94412c093cc7bf2a6254e58b60">
  <xsd:schema xmlns:xsd="http://www.w3.org/2001/XMLSchema" xmlns:xs="http://www.w3.org/2001/XMLSchema" xmlns:p="http://schemas.microsoft.com/office/2006/metadata/properties" xmlns:ns2="2360ff8c-642f-445a-b15b-c1e0996fa395" xmlns:ns3="8665f24c-69c3-4a46-8633-ac98014cc93d" targetNamespace="http://schemas.microsoft.com/office/2006/metadata/properties" ma:root="true" ma:fieldsID="a604e5e8e110a550c24a05caa95dbf3d" ns2:_="" ns3:_="">
    <xsd:import namespace="2360ff8c-642f-445a-b15b-c1e0996fa395"/>
    <xsd:import namespace="8665f24c-69c3-4a46-8633-ac98014cc93d"/>
    <xsd:element name="properties">
      <xsd:complexType>
        <xsd:sequence>
          <xsd:element name="documentManagement">
            <xsd:complexType>
              <xsd:all>
                <xsd:element ref="ns2:Data" minOccurs="0"/>
                <xsd:element ref="ns3:_dlc_DocId" minOccurs="0"/>
                <xsd:element ref="ns3:_dlc_DocIdUrl" minOccurs="0"/>
                <xsd:element ref="ns3:_dlc_DocIdPersistId" minOccurs="0"/>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60ff8c-642f-445a-b15b-c1e0996fa395" elementFormDefault="qualified">
    <xsd:import namespace="http://schemas.microsoft.com/office/2006/documentManagement/types"/>
    <xsd:import namespace="http://schemas.microsoft.com/office/infopath/2007/PartnerControls"/>
    <xsd:element name="Data" ma:index="2" nillable="true" ma:displayName="Data" ma:format="DateOnly" ma:internalName="Data" ma:readOnly="false">
      <xsd:simpleType>
        <xsd:restriction base="dms:DateTime"/>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Vaizdų žymės" ma:readOnly="false" ma:fieldId="{5cf76f15-5ced-4ddc-b409-7134ff3c332f}" ma:taxonomyMulti="true" ma:sspId="20d7e213-1755-4b6d-a82f-40a84331eb3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hidden="true" ma:internalName="MediaServiceOCR"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65f24c-69c3-4a46-8633-ac98014cc93d" elementFormDefault="qualified">
    <xsd:import namespace="http://schemas.microsoft.com/office/2006/documentManagement/types"/>
    <xsd:import namespace="http://schemas.microsoft.com/office/infopath/2007/PartnerControls"/>
    <xsd:element name="_dlc_DocId" ma:index="8" nillable="true" ma:displayName="Dokumento ID reikšmė" ma:description="Dokumento ID reikšmė, priskirta šiam elementui." ma:hidden="true" ma:indexed="true" ma:internalName="_dlc_DocId" ma:readOnly="false">
      <xsd:simpleType>
        <xsd:restriction base="dms:Text"/>
      </xsd:simpleType>
    </xsd:element>
    <xsd:element name="_dlc_DocIdUrl" ma:index="9" nillable="true" ma:displayName="Dokumento ID" ma:description="Nuolatinis saitas į šį dokumentą."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astovus ID" ma:description="ID laikyti įtrauktą." ma:hidden="true" ma:internalName="_dlc_DocIdPersistId" ma:readOnly="false">
      <xsd:simpleType>
        <xsd:restriction base="dms:Boolean"/>
      </xsd:simpleType>
    </xsd:element>
    <xsd:element name="TaxCatchAll" ma:index="15" nillable="true" ma:displayName="Taxonomy Catch All Column" ma:hidden="true" ma:list="{58147760-4349-4455-9478-86d526c98ba1}" ma:internalName="TaxCatchAll" ma:readOnly="false" ma:showField="CatchAllData" ma:web="8665f24c-69c3-4a46-8633-ac98014cc93d">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Bendrinta su išsamia informacija"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Turinio tipas"/>
        <xsd:element ref="dc:title" minOccurs="0" maxOccurs="1"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8665f24c-69c3-4a46-8633-ac98014cc93d">E3PAZPKK5VYY-968524537-377</_dlc_DocId>
    <_dlc_DocIdUrl xmlns="8665f24c-69c3-4a46-8633-ac98014cc93d">
      <Url>https://lsvdv.sharepoint.com/_layouts/15/DocIdRedir.aspx?ID=E3PAZPKK5VYY-968524537-377</Url>
      <Description>E3PAZPKK5VYY-968524537-377</Description>
    </_dlc_DocIdUrl>
    <lcf76f155ced4ddcb4097134ff3c332f xmlns="2360ff8c-642f-445a-b15b-c1e0996fa395">
      <Terms xmlns="http://schemas.microsoft.com/office/infopath/2007/PartnerControls"/>
    </lcf76f155ced4ddcb4097134ff3c332f>
    <Data xmlns="2360ff8c-642f-445a-b15b-c1e0996fa395">2023-02-21T22:00:00+00:00</Data>
    <TaxCatchAll xmlns="8665f24c-69c3-4a46-8633-ac98014cc93d" xsi:nil="true"/>
    <_dlc_DocIdPersistId xmlns="8665f24c-69c3-4a46-8633-ac98014cc93d" xsi:nil="true"/>
  </documentManagement>
</p:properties>
</file>

<file path=customXml/itemProps1.xml><?xml version="1.0" encoding="utf-8"?>
<ds:datastoreItem xmlns:ds="http://schemas.openxmlformats.org/officeDocument/2006/customXml" ds:itemID="{EE5C8739-BD7C-45ED-9511-D20E19B47DF8}">
  <ds:schemaRefs>
    <ds:schemaRef ds:uri="http://schemas.microsoft.com/sharepoint/v3/contenttype/forms"/>
  </ds:schemaRefs>
</ds:datastoreItem>
</file>

<file path=customXml/itemProps2.xml><?xml version="1.0" encoding="utf-8"?>
<ds:datastoreItem xmlns:ds="http://schemas.openxmlformats.org/officeDocument/2006/customXml" ds:itemID="{78922992-1D12-4C90-ABD5-5B437C875408}">
  <ds:schemaRefs>
    <ds:schemaRef ds:uri="2360ff8c-642f-445a-b15b-c1e0996fa395"/>
    <ds:schemaRef ds:uri="8665f24c-69c3-4a46-8633-ac98014cc9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3EDEB51-08E0-422F-9163-2E4A894AF259}">
  <ds:schemaRefs>
    <ds:schemaRef ds:uri="http://schemas.microsoft.com/sharepoint/events"/>
  </ds:schemaRefs>
</ds:datastoreItem>
</file>

<file path=customXml/itemProps4.xml><?xml version="1.0" encoding="utf-8"?>
<ds:datastoreItem xmlns:ds="http://schemas.openxmlformats.org/officeDocument/2006/customXml" ds:itemID="{7F35D505-5346-4292-8264-DCC4B1D952F3}">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2360ff8c-642f-445a-b15b-c1e0996fa395"/>
    <ds:schemaRef ds:uri="http://purl.org/dc/terms/"/>
    <ds:schemaRef ds:uri="http://schemas.openxmlformats.org/package/2006/metadata/core-properties"/>
    <ds:schemaRef ds:uri="8665f24c-69c3-4a46-8633-ac98014cc93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534</TotalTime>
  <Words>1963</Words>
  <Application>Microsoft Office PowerPoint</Application>
  <PresentationFormat>Widescreen</PresentationFormat>
  <Paragraphs>401</Paragraphs>
  <Slides>30</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Red Hat Text Light</vt:lpstr>
      <vt:lpstr>Red Hat Text SemiBold</vt:lpstr>
      <vt:lpstr>Times New Roman</vt:lpstr>
      <vt:lpstr>Wingdings</vt:lpstr>
      <vt:lpstr>Office Theme</vt:lpstr>
      <vt:lpstr>Custom Design</vt:lpstr>
      <vt:lpstr>PowerPoint Presentation</vt:lpstr>
      <vt:lpstr>Ekosistemų sąskaitų sistema </vt:lpstr>
      <vt:lpstr>  Įvykdyti ES iš dalies finansuojami projektai </vt:lpstr>
      <vt:lpstr>Duomenų šaltiniai</vt:lpstr>
      <vt:lpstr>Ekosistemų tipai</vt:lpstr>
      <vt:lpstr>Ekosistemų tipų struktūra</vt:lpstr>
      <vt:lpstr>Bazinis statistinių miško būklės rodiklių rinkinys</vt:lpstr>
      <vt:lpstr>PowerPoint Presentation</vt:lpstr>
      <vt:lpstr>Natūraliai atsikuriantys medynai</vt:lpstr>
      <vt:lpstr>Atželdinti medynai</vt:lpstr>
      <vt:lpstr>Seni medynai</vt:lpstr>
      <vt:lpstr>Vidutinis medienos tūris</vt:lpstr>
      <vt:lpstr>Vidutinis anglies biomasės kiekis</vt:lpstr>
      <vt:lpstr>Miško žemės plotų didėjimo greitis per 10 m.</vt:lpstr>
      <vt:lpstr>Miško būklės rodiklių svoriai</vt:lpstr>
      <vt:lpstr>Miškų ekosistemos būklės indeksas (EBI)</vt:lpstr>
      <vt:lpstr>Miškų ekosistemos būklės indeksas (EBI) </vt:lpstr>
      <vt:lpstr>Ekosistemų būklės rodikliai</vt:lpstr>
      <vt:lpstr>Didmiesčių ir gretimų miestų bei priemiesčių žaliosios zonos (proc.) </vt:lpstr>
      <vt:lpstr>Vilniaus ir Kauno miestų žaliosios zonos pagal seniūnijas</vt:lpstr>
      <vt:lpstr>Ne didesnio kaip 2,5 μm skersmens kietųjų dalelių koncentracija didmiesčiuose </vt:lpstr>
      <vt:lpstr>Dirvožemio organinės anglies sankaupos pasėlių dirvoje </vt:lpstr>
      <vt:lpstr>Dirvožemio organinės anglies sankaupos pievose </vt:lpstr>
      <vt:lpstr>Plačiai paplitusių agrarinio kraštovaizdžio paukščių populiacijų indeksas </vt:lpstr>
      <vt:lpstr>Negyva mediena </vt:lpstr>
      <vt:lpstr>Medžių dangos tankis </vt:lpstr>
      <vt:lpstr>Dirbtinės nelaidžios dangos plotas, esantis pakrančių zonose, kuriose yra pakrančių paplūdimių, kopų ir šlapynių tipų ekosistemų</vt:lpstr>
      <vt:lpstr>Dirvožemio organinės anglies sankaupos</vt:lpstr>
      <vt:lpstr>Naudinga informacija</vt:lpstr>
      <vt:lpstr>Ačiū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Aušrinė Bajorė</dc:creator>
  <cp:lastModifiedBy>Aušra Jablonskienė</cp:lastModifiedBy>
  <cp:revision>29</cp:revision>
  <dcterms:created xsi:type="dcterms:W3CDTF">2023-01-16T13:36:20Z</dcterms:created>
  <dcterms:modified xsi:type="dcterms:W3CDTF">2024-04-05T12:49:00Z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0x0101009DCBB38E14D9AD42B5A37521E9254C2B</vt:lpwstr>
  </property>
  <property fmtid="{D5CDD505-2E9C-101B-9397-08002B2CF9AE}" pid="3" name="_dlc_DocIdItemGuid">
    <vt:lpwstr>d26d66ff-42d5-448f-9eb4-a5c463216df1</vt:lpwstr>
  </property>
  <property fmtid="{D5CDD505-2E9C-101B-9397-08002B2CF9AE}" pid="4" name="MediaServiceImageTags">
    <vt:lpwstr/>
  </property>
</Properties>
</file>